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1391" r:id="rId2"/>
    <p:sldId id="1243" r:id="rId3"/>
    <p:sldId id="913" r:id="rId4"/>
    <p:sldId id="914" r:id="rId5"/>
    <p:sldId id="765" r:id="rId6"/>
    <p:sldId id="1395" r:id="rId7"/>
    <p:sldId id="1396" r:id="rId8"/>
    <p:sldId id="850" r:id="rId9"/>
    <p:sldId id="834" r:id="rId10"/>
    <p:sldId id="836" r:id="rId11"/>
    <p:sldId id="835" r:id="rId12"/>
    <p:sldId id="1393" r:id="rId13"/>
    <p:sldId id="1394" r:id="rId14"/>
    <p:sldId id="1338" r:id="rId15"/>
    <p:sldId id="1339" r:id="rId16"/>
    <p:sldId id="1341" r:id="rId17"/>
    <p:sldId id="1342" r:id="rId18"/>
    <p:sldId id="1397" r:id="rId19"/>
    <p:sldId id="1344" r:id="rId20"/>
    <p:sldId id="1346" r:id="rId21"/>
    <p:sldId id="1398" r:id="rId22"/>
    <p:sldId id="1347" r:id="rId23"/>
    <p:sldId id="1348" r:id="rId24"/>
    <p:sldId id="1349" r:id="rId25"/>
    <p:sldId id="1350" r:id="rId26"/>
    <p:sldId id="1353" r:id="rId27"/>
    <p:sldId id="1354" r:id="rId28"/>
    <p:sldId id="1355" r:id="rId29"/>
    <p:sldId id="1365" r:id="rId30"/>
    <p:sldId id="1366" r:id="rId31"/>
    <p:sldId id="1368" r:id="rId32"/>
    <p:sldId id="1370" r:id="rId33"/>
    <p:sldId id="1371" r:id="rId34"/>
    <p:sldId id="1384" r:id="rId35"/>
    <p:sldId id="1399" r:id="rId36"/>
    <p:sldId id="1400" r:id="rId37"/>
    <p:sldId id="1401" r:id="rId38"/>
    <p:sldId id="1402" r:id="rId39"/>
    <p:sldId id="997" r:id="rId40"/>
    <p:sldId id="1242" r:id="rId41"/>
    <p:sldId id="1207" r:id="rId42"/>
  </p:sldIdLst>
  <p:sldSz cx="9144000" cy="6858000" type="screen4x3"/>
  <p:notesSz cx="6794500" cy="99314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 Skarin" initials="SS" lastIdx="28" clrIdx="0"/>
  <p:cmAuthor id="1" name="johanna.nyman" initials="j" lastIdx="0" clrIdx="1"/>
  <p:cmAuthor id="2" name="Peter Benson" initials="PB" lastIdx="1" clrIdx="2"/>
  <p:cmAuthor id="3" name="Fanny Nordlöf" initials="FN" lastIdx="3" clrIdx="3"/>
  <p:cmAuthor id="4" name="AnnaMaria Tahlén" initials="AT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0099CC"/>
    <a:srgbClr val="00CC00"/>
    <a:srgbClr val="D9D9D9"/>
    <a:srgbClr val="F36917"/>
    <a:srgbClr val="FFB200"/>
    <a:srgbClr val="FFE000"/>
    <a:srgbClr val="FFFFFF"/>
    <a:srgbClr val="FF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llanmörkt format 3 - Dekorfärg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just format 1 - Dekorfärg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llanmörkt format 1 - Dekorfärg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just format 2 - Dekorfärg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Ljust format 1 - Dekorfärg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Format med tema 1 - dekorfärg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2505" autoAdjust="0"/>
    <p:restoredTop sz="94139" autoAdjust="0"/>
  </p:normalViewPr>
  <p:slideViewPr>
    <p:cSldViewPr>
      <p:cViewPr>
        <p:scale>
          <a:sx n="100" d="100"/>
          <a:sy n="100" d="100"/>
        </p:scale>
        <p:origin x="-802" y="-58"/>
      </p:cViewPr>
      <p:guideLst>
        <p:guide orient="horz" pos="981"/>
        <p:guide orient="horz" pos="4089"/>
        <p:guide orient="horz" pos="4243"/>
        <p:guide pos="1791"/>
      </p:guideLst>
    </p:cSldViewPr>
  </p:slideViewPr>
  <p:outlineViewPr>
    <p:cViewPr>
      <p:scale>
        <a:sx n="33" d="100"/>
        <a:sy n="33" d="100"/>
      </p:scale>
      <p:origin x="1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1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fannyno\AppData\Local\Microsoft\Windows\Temporary%20Internet%20Files\Content.Outlook\B0U9XWWY\Figures%202010-2014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>
        <c:manualLayout>
          <c:layoutTarget val="inner"/>
          <c:xMode val="edge"/>
          <c:yMode val="edge"/>
          <c:x val="7.1988407699037624E-2"/>
          <c:y val="0.16714129483814524"/>
          <c:w val="0.80005096237970263"/>
          <c:h val="0.605383858267716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Sheet1!$B$14</c:f>
              <c:strCache>
                <c:ptCount val="1"/>
                <c:pt idx="0">
                  <c:v>License #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invertIfNegative val="0"/>
          <c:cat>
            <c:numRef>
              <c:f>Sheet1!$A$15:$A$19</c:f>
              <c:numCache>
                <c:formatCode>General</c:formatCode>
                <c:ptCount val="5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</c:numCache>
            </c:numRef>
          </c:cat>
          <c:val>
            <c:numRef>
              <c:f>Sheet1!$B$15:$B$19</c:f>
              <c:numCache>
                <c:formatCode>General</c:formatCode>
                <c:ptCount val="5"/>
                <c:pt idx="0">
                  <c:v>10.128</c:v>
                </c:pt>
                <c:pt idx="1">
                  <c:v>12.145</c:v>
                </c:pt>
                <c:pt idx="2">
                  <c:v>13.481</c:v>
                </c:pt>
                <c:pt idx="3">
                  <c:v>17.015999999999998</c:v>
                </c:pt>
                <c:pt idx="4">
                  <c:v>18.821000000000002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7636608"/>
        <c:axId val="149480576"/>
      </c:barChart>
      <c:lineChart>
        <c:grouping val="standard"/>
        <c:varyColors val="0"/>
        <c:ser>
          <c:idx val="1"/>
          <c:order val="1"/>
          <c:tx>
            <c:strRef>
              <c:f>Sheet1!$C$14</c:f>
              <c:strCache>
                <c:ptCount val="1"/>
                <c:pt idx="0">
                  <c:v>Operating Margin</c:v>
                </c:pt>
              </c:strCache>
            </c:strRef>
          </c:tx>
          <c:marker>
            <c:symbol val="none"/>
          </c:marker>
          <c:cat>
            <c:numRef>
              <c:f>Sheet1!$A$15:$A$19</c:f>
              <c:numCache>
                <c:formatCode>General</c:formatCode>
                <c:ptCount val="5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</c:numCache>
            </c:numRef>
          </c:cat>
          <c:val>
            <c:numRef>
              <c:f>Sheet1!$C$15:$C$19</c:f>
              <c:numCache>
                <c:formatCode>0.0%</c:formatCode>
                <c:ptCount val="5"/>
                <c:pt idx="0">
                  <c:v>6.7000000000000004E-2</c:v>
                </c:pt>
                <c:pt idx="1">
                  <c:v>0.12</c:v>
                </c:pt>
                <c:pt idx="2">
                  <c:v>0.153</c:v>
                </c:pt>
                <c:pt idx="3">
                  <c:v>0.17899999999999999</c:v>
                </c:pt>
                <c:pt idx="4">
                  <c:v>0.21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7637632"/>
        <c:axId val="149481152"/>
      </c:lineChart>
      <c:catAx>
        <c:axId val="157636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rgbClr val="0986B9"/>
                </a:solidFill>
              </a:defRPr>
            </a:pPr>
            <a:endParaRPr lang="en-US"/>
          </a:p>
        </c:txPr>
        <c:crossAx val="149480576"/>
        <c:crosses val="autoZero"/>
        <c:auto val="1"/>
        <c:lblAlgn val="ctr"/>
        <c:lblOffset val="100"/>
        <c:noMultiLvlLbl val="0"/>
      </c:catAx>
      <c:valAx>
        <c:axId val="149480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800">
                <a:solidFill>
                  <a:srgbClr val="0986B9"/>
                </a:solidFill>
              </a:defRPr>
            </a:pPr>
            <a:endParaRPr lang="en-US"/>
          </a:p>
        </c:txPr>
        <c:crossAx val="157636608"/>
        <c:crosses val="autoZero"/>
        <c:crossBetween val="between"/>
      </c:valAx>
      <c:valAx>
        <c:axId val="149481152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800">
                <a:solidFill>
                  <a:srgbClr val="0986B9"/>
                </a:solidFill>
              </a:defRPr>
            </a:pPr>
            <a:endParaRPr lang="en-US"/>
          </a:p>
        </c:txPr>
        <c:crossAx val="157637632"/>
        <c:crosses val="max"/>
        <c:crossBetween val="between"/>
      </c:valAx>
      <c:catAx>
        <c:axId val="1576376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9481152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12039706822276466"/>
          <c:y val="0.8636313036329949"/>
          <c:w val="0.72333647117436883"/>
          <c:h val="0.11597785586833405"/>
        </c:manualLayout>
      </c:layout>
      <c:overlay val="0"/>
      <c:spPr>
        <a:noFill/>
      </c:spPr>
      <c:txPr>
        <a:bodyPr/>
        <a:lstStyle/>
        <a:p>
          <a:pPr>
            <a:defRPr sz="800"/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00">
          <a:solidFill>
            <a:schemeClr val="bg1"/>
          </a:solidFill>
        </a:defRPr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4.87375E-7</cdr:y>
    </cdr:from>
    <cdr:to>
      <cdr:x>0.34554</cdr:x>
      <cdr:y>0.18248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0" y="1"/>
          <a:ext cx="1223425" cy="3744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l"/>
          <a:r>
            <a:rPr lang="sv-SE" sz="800" dirty="0">
              <a:solidFill>
                <a:srgbClr val="0986B9"/>
              </a:solidFill>
            </a:rPr>
            <a:t>Licenses</a:t>
          </a:r>
        </a:p>
        <a:p xmlns:a="http://schemas.openxmlformats.org/drawingml/2006/main">
          <a:pPr algn="l"/>
          <a:r>
            <a:rPr lang="sv-SE" sz="800" dirty="0">
              <a:solidFill>
                <a:srgbClr val="0986B9"/>
              </a:solidFill>
            </a:rPr>
            <a:t>#</a:t>
          </a:r>
          <a:r>
            <a:rPr lang="sv-SE" sz="800" baseline="0" dirty="0">
              <a:solidFill>
                <a:srgbClr val="0986B9"/>
              </a:solidFill>
            </a:rPr>
            <a:t> thousands</a:t>
          </a:r>
          <a:endParaRPr lang="sv-SE" sz="800" dirty="0">
            <a:solidFill>
              <a:srgbClr val="0986B9"/>
            </a:solidFill>
          </a:endParaRPr>
        </a:p>
      </cdr:txBody>
    </cdr:sp>
  </cdr:relSizeAnchor>
  <cdr:relSizeAnchor xmlns:cdr="http://schemas.openxmlformats.org/drawingml/2006/chartDrawing">
    <cdr:from>
      <cdr:x>0.69909</cdr:x>
      <cdr:y>0</cdr:y>
    </cdr:from>
    <cdr:to>
      <cdr:x>0.98125</cdr:x>
      <cdr:y>0.17727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272374" y="0"/>
          <a:ext cx="1320764" cy="36064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r"/>
          <a:r>
            <a:rPr lang="sv-SE" sz="800" dirty="0">
              <a:solidFill>
                <a:srgbClr val="0986B9"/>
              </a:solidFill>
            </a:rPr>
            <a:t>Operating </a:t>
          </a:r>
        </a:p>
        <a:p xmlns:a="http://schemas.openxmlformats.org/drawingml/2006/main">
          <a:pPr algn="r"/>
          <a:r>
            <a:rPr lang="sv-SE" sz="800" dirty="0">
              <a:solidFill>
                <a:srgbClr val="0986B9"/>
              </a:solidFill>
            </a:rPr>
            <a:t>margin</a:t>
          </a:r>
        </a:p>
      </cdr:txBody>
    </cdr:sp>
  </cdr:relSizeAnchor>
  <cdr:relSizeAnchor xmlns:cdr="http://schemas.openxmlformats.org/drawingml/2006/chartDrawing">
    <cdr:from>
      <cdr:x>0.43266</cdr:x>
      <cdr:y>0.0331</cdr:y>
    </cdr:from>
    <cdr:to>
      <cdr:x>0.60141</cdr:x>
      <cdr:y>0.14074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1708537" y="56802"/>
          <a:ext cx="666387" cy="18474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sv-SE" sz="1100" b="1" dirty="0">
              <a:solidFill>
                <a:srgbClr val="0986B9"/>
              </a:solidFill>
            </a:rPr>
            <a:t>2010-2014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45024" cy="497126"/>
          </a:xfrm>
          <a:prstGeom prst="rect">
            <a:avLst/>
          </a:prstGeom>
        </p:spPr>
        <p:txBody>
          <a:bodyPr vert="horz" lIns="91403" tIns="45702" rIns="91403" bIns="45702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47890" y="3"/>
            <a:ext cx="2945024" cy="497126"/>
          </a:xfrm>
          <a:prstGeom prst="rect">
            <a:avLst/>
          </a:prstGeom>
        </p:spPr>
        <p:txBody>
          <a:bodyPr vert="horz" lIns="91403" tIns="45702" rIns="91403" bIns="45702" rtlCol="0"/>
          <a:lstStyle>
            <a:lvl1pPr algn="r">
              <a:defRPr sz="1200"/>
            </a:lvl1pPr>
          </a:lstStyle>
          <a:p>
            <a:fld id="{513CC4E2-A4DC-4AFA-A0A1-736997A04CD8}" type="datetimeFigureOut">
              <a:rPr lang="sv-SE" smtClean="0"/>
              <a:pPr/>
              <a:t>2017-05-17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9432690"/>
            <a:ext cx="2945024" cy="497125"/>
          </a:xfrm>
          <a:prstGeom prst="rect">
            <a:avLst/>
          </a:prstGeom>
        </p:spPr>
        <p:txBody>
          <a:bodyPr vert="horz" lIns="91403" tIns="45702" rIns="91403" bIns="45702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47890" y="9432690"/>
            <a:ext cx="2945024" cy="497125"/>
          </a:xfrm>
          <a:prstGeom prst="rect">
            <a:avLst/>
          </a:prstGeom>
        </p:spPr>
        <p:txBody>
          <a:bodyPr vert="horz" lIns="91403" tIns="45702" rIns="91403" bIns="45702" rtlCol="0" anchor="b"/>
          <a:lstStyle>
            <a:lvl1pPr algn="r">
              <a:defRPr sz="1200"/>
            </a:lvl1pPr>
          </a:lstStyle>
          <a:p>
            <a:fld id="{0832DF1D-E55D-47CA-8428-D198E0E11F6E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26480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2944283" cy="496570"/>
          </a:xfrm>
          <a:prstGeom prst="rect">
            <a:avLst/>
          </a:prstGeom>
        </p:spPr>
        <p:txBody>
          <a:bodyPr vert="horz" lIns="91403" tIns="45702" rIns="91403" bIns="45702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50" y="0"/>
            <a:ext cx="2944283" cy="496570"/>
          </a:xfrm>
          <a:prstGeom prst="rect">
            <a:avLst/>
          </a:prstGeom>
        </p:spPr>
        <p:txBody>
          <a:bodyPr vert="horz" lIns="91403" tIns="45702" rIns="91403" bIns="45702" rtlCol="0"/>
          <a:lstStyle>
            <a:lvl1pPr algn="r">
              <a:defRPr sz="1200"/>
            </a:lvl1pPr>
          </a:lstStyle>
          <a:p>
            <a:fld id="{3A31ED38-9713-4A4F-9E6C-C49EEEC6E9EC}" type="datetimeFigureOut">
              <a:rPr lang="sv-SE" smtClean="0"/>
              <a:pPr/>
              <a:t>2017-05-17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03" tIns="45702" rIns="91403" bIns="45702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7418"/>
            <a:ext cx="5435600" cy="4469130"/>
          </a:xfrm>
          <a:prstGeom prst="rect">
            <a:avLst/>
          </a:prstGeom>
        </p:spPr>
        <p:txBody>
          <a:bodyPr vert="horz" lIns="91403" tIns="45702" rIns="91403" bIns="4570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" y="9433106"/>
            <a:ext cx="2944283" cy="496570"/>
          </a:xfrm>
          <a:prstGeom prst="rect">
            <a:avLst/>
          </a:prstGeom>
        </p:spPr>
        <p:txBody>
          <a:bodyPr vert="horz" lIns="91403" tIns="45702" rIns="91403" bIns="45702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50" y="9433106"/>
            <a:ext cx="2944283" cy="496570"/>
          </a:xfrm>
          <a:prstGeom prst="rect">
            <a:avLst/>
          </a:prstGeom>
        </p:spPr>
        <p:txBody>
          <a:bodyPr vert="horz" lIns="91403" tIns="45702" rIns="91403" bIns="45702" rtlCol="0" anchor="b"/>
          <a:lstStyle>
            <a:lvl1pPr algn="r">
              <a:defRPr sz="1200"/>
            </a:lvl1pPr>
          </a:lstStyle>
          <a:p>
            <a:fld id="{2BA4D2E9-6801-495A-B8B8-BEDAA19385B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7287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4D2E9-6801-495A-B8B8-BEDAA19385BF}" type="slidenum">
              <a:rPr lang="sv-SE" smtClean="0"/>
              <a:pPr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7653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4D2E9-6801-495A-B8B8-BEDAA19385BF}" type="slidenum">
              <a:rPr lang="sv-SE" smtClean="0"/>
              <a:pPr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2266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4D2E9-6801-495A-B8B8-BEDAA19385BF}" type="slidenum">
              <a:rPr lang="sv-SE" smtClean="0"/>
              <a:pPr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96448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820738">
              <a:tabLst>
                <a:tab pos="914400" algn="l"/>
                <a:tab pos="1778000" algn="l"/>
              </a:tabLst>
            </a:pPr>
            <a:r>
              <a:rPr lang="en-US" sz="1200" b="0" dirty="0" smtClean="0"/>
              <a:t>Before you start C-SPY, you should set options to set up the debugger system. These options are available on the Setup page of the Debugger category, available with the Project&gt;Options command. On the Plugins page you can find options for loading plug-in modules. In addition to the options for setting up the debugger system, you can also set debugger-specific IDE options. These options are available with the Tools&gt;Options command.</a:t>
            </a:r>
          </a:p>
          <a:p>
            <a:pPr algn="l" defTabSz="820738">
              <a:tabLst>
                <a:tab pos="914400" algn="l"/>
                <a:tab pos="1778000" algn="l"/>
              </a:tabLst>
            </a:pPr>
            <a:endParaRPr lang="en-US" sz="1200" b="0" dirty="0" smtClean="0"/>
          </a:p>
          <a:p>
            <a:pPr algn="l" defTabSz="820738">
              <a:tabLst>
                <a:tab pos="914400" algn="l"/>
                <a:tab pos="1778000" algn="l"/>
              </a:tabLst>
            </a:pPr>
            <a:r>
              <a:rPr lang="en-US" sz="1200" b="0" dirty="0" smtClean="0"/>
              <a:t>Choosing a debug driver</a:t>
            </a:r>
          </a:p>
          <a:p>
            <a:pPr algn="l" defTabSz="820738">
              <a:tabLst>
                <a:tab pos="914400" algn="l"/>
                <a:tab pos="1778000" algn="l"/>
              </a:tabLst>
            </a:pPr>
            <a:r>
              <a:rPr lang="en-US" sz="1200" b="0" dirty="0" smtClean="0"/>
              <a:t>You must also choose a driver for the debugger system from the Driver drop-down list on the Setup page. If you choose a driver for a hardware debugger system, you must also set hardware-specific options.</a:t>
            </a:r>
          </a:p>
          <a:p>
            <a:endParaRPr lang="en-US" sz="1200" dirty="0" smtClean="0"/>
          </a:p>
          <a:p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4D2E9-6801-495A-B8B8-BEDAA19385BF}" type="slidenum">
              <a:rPr lang="sv-SE" smtClean="0"/>
              <a:pPr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2698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Basic debugger</a:t>
            </a:r>
            <a:r>
              <a:rPr lang="sv-SE" baseline="0" dirty="0" smtClean="0"/>
              <a:t> features.</a:t>
            </a:r>
          </a:p>
          <a:p>
            <a:r>
              <a:rPr lang="sv-SE" baseline="0" dirty="0" smtClean="0"/>
              <a:t>The name of our debugger is C-SPY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4D2E9-6801-495A-B8B8-BEDAA19385BF}" type="slidenum">
              <a:rPr lang="sv-SE" smtClean="0"/>
              <a:pPr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5661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Beside the basic features there are lot of other debugger more advanced features.</a:t>
            </a:r>
          </a:p>
          <a:p>
            <a:r>
              <a:rPr lang="sv-SE" dirty="0" smtClean="0"/>
              <a:t>How many of these are you or your customers using?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4D2E9-6801-495A-B8B8-BEDAA19385BF}" type="slidenum">
              <a:rPr lang="sv-SE" smtClean="0"/>
              <a:pPr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8820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 smtClean="0"/>
              <a:t>The DWT unit, </a:t>
            </a:r>
            <a:r>
              <a:rPr lang="en-US" dirty="0" smtClean="0"/>
              <a:t>Data Watch point and Trace Unit, can also halt execution. The debugger sets a watch point. The Unit will halt when a match in data is found. </a:t>
            </a:r>
          </a:p>
          <a:p>
            <a:r>
              <a:rPr lang="en-US" dirty="0" smtClean="0"/>
              <a:t>Data not on stack, an address is required</a:t>
            </a:r>
          </a:p>
          <a:p>
            <a:r>
              <a:rPr lang="en-US" dirty="0" smtClean="0"/>
              <a:t>No performance loss</a:t>
            </a:r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4D2E9-6801-495A-B8B8-BEDAA19385BF}" type="slidenum">
              <a:rPr lang="sv-SE" smtClean="0"/>
              <a:pPr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27704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smtClean="0"/>
              <a:t>Toggle breakpoints on any C or assembly line.</a:t>
            </a:r>
          </a:p>
          <a:p>
            <a:endParaRPr lang="en-US" sz="1400" dirty="0" smtClean="0"/>
          </a:p>
          <a:p>
            <a:r>
              <a:rPr lang="en-US" sz="1400" dirty="0" smtClean="0"/>
              <a:t>Define complex breakpoint conditions.</a:t>
            </a:r>
          </a:p>
          <a:p>
            <a:r>
              <a:rPr lang="en-US" sz="1400" dirty="0" smtClean="0"/>
              <a:t>Data breakpoint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- </a:t>
            </a:r>
            <a:r>
              <a:rPr lang="en-US" sz="1200" dirty="0" smtClean="0"/>
              <a:t>Halts the target at access of a specific memory location, optional with a certain pattern match</a:t>
            </a:r>
          </a:p>
          <a:p>
            <a:r>
              <a:rPr lang="en-US" sz="1400" dirty="0" smtClean="0"/>
              <a:t>Log breakpoints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F8C22-0428-42DF-ACB2-35A2C5219C4C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31469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 way of sending small packets of data</a:t>
            </a:r>
          </a:p>
          <a:p>
            <a:r>
              <a:rPr lang="en-US" dirty="0" smtClean="0"/>
              <a:t>Tracking data</a:t>
            </a:r>
          </a:p>
          <a:p>
            <a:pPr lvl="1"/>
            <a:r>
              <a:rPr lang="en-US" dirty="0" smtClean="0"/>
              <a:t>PC</a:t>
            </a:r>
          </a:p>
          <a:p>
            <a:pPr lvl="1"/>
            <a:r>
              <a:rPr lang="en-US" dirty="0" smtClean="0"/>
              <a:t>Tasks</a:t>
            </a:r>
          </a:p>
          <a:p>
            <a:pPr lvl="1"/>
            <a:r>
              <a:rPr lang="en-US" dirty="0" smtClean="0"/>
              <a:t>Measuring time in and out of functions</a:t>
            </a:r>
          </a:p>
          <a:p>
            <a:pPr marL="719138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ITM_EVENT(channel, value)</a:t>
            </a:r>
          </a:p>
          <a:p>
            <a:pPr lvl="1"/>
            <a:endParaRPr lang="en-US" dirty="0" smtClean="0"/>
          </a:p>
          <a:p>
            <a:r>
              <a:rPr lang="sv-SE" dirty="0" smtClean="0"/>
              <a:t>During debugging, open the timeline window to display the data</a:t>
            </a:r>
            <a:endParaRPr lang="en-US" dirty="0" smtClean="0"/>
          </a:p>
          <a:p>
            <a:endParaRPr lang="sv-SE" dirty="0" smtClean="0"/>
          </a:p>
          <a:p>
            <a:r>
              <a:rPr lang="de-DE" dirty="0" smtClean="0"/>
              <a:t>Optional module for Cortex-M3/M4 </a:t>
            </a:r>
          </a:p>
          <a:p>
            <a:r>
              <a:rPr lang="de-DE" dirty="0" smtClean="0"/>
              <a:t>Low-speed/sampled trace </a:t>
            </a:r>
          </a:p>
          <a:p>
            <a:pPr>
              <a:spcBef>
                <a:spcPts val="900"/>
              </a:spcBef>
            </a:pPr>
            <a:r>
              <a:rPr lang="en-US" dirty="0" smtClean="0"/>
              <a:t>ITM packets are triggered by e.g. interrupts, read/write accesses to variables or actively sending ITM events</a:t>
            </a:r>
          </a:p>
          <a:p>
            <a:pPr>
              <a:spcBef>
                <a:spcPts val="900"/>
              </a:spcBef>
            </a:pPr>
            <a:r>
              <a:rPr lang="en-US" dirty="0" smtClean="0"/>
              <a:t>SWO (single wire output) is a serial high speed signal that transmits ITM packets</a:t>
            </a:r>
          </a:p>
          <a:p>
            <a:r>
              <a:rPr lang="de-DE" dirty="0" smtClean="0"/>
              <a:t>Works with standard debug interface and in-circuit debugging probe (e.g. IAR Systems‘ I-jet)</a:t>
            </a:r>
          </a:p>
          <a:p>
            <a:endParaRPr lang="de-DE" dirty="0" smtClean="0"/>
          </a:p>
          <a:p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4D2E9-6801-495A-B8B8-BEDAA19385BF}" type="slidenum">
              <a:rPr lang="sv-SE" smtClean="0"/>
              <a:pPr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5078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Similar as ITM event but for interrupts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4D2E9-6801-495A-B8B8-BEDAA19385BF}" type="slidenum">
              <a:rPr lang="sv-SE" smtClean="0"/>
              <a:pPr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45327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using trace, you can inspect the program flow up to a specific state, for instance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 crash, and use the trace data to locate the origin of the problem. Trace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be useful for locating programming errors that have irregular symptoms and occur</a:t>
            </a:r>
          </a:p>
          <a:p>
            <a:r>
              <a:rPr lang="sv-S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sporadically.</a:t>
            </a:r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4D2E9-6801-495A-B8B8-BEDAA19385BF}" type="slidenum">
              <a:rPr lang="sv-SE" smtClean="0"/>
              <a:pPr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3437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IAR has a wide</a:t>
            </a:r>
            <a:r>
              <a:rPr lang="en-US" baseline="0" dirty="0" smtClean="0"/>
              <a:t> echo system and relationship to different partners.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440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4D2E9-6801-495A-B8B8-BEDAA19385BF}" type="slidenum">
              <a:rPr lang="sv-SE" smtClean="0"/>
              <a:pPr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3200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smtClean="0"/>
              <a:t>Fast signals </a:t>
            </a:r>
            <a:r>
              <a:rPr lang="sv-SE" dirty="0" smtClean="0">
                <a:sym typeface="Wingdings" panose="05000000000000000000" pitchFamily="2" charset="2"/>
              </a:rPr>
              <a:t> high </a:t>
            </a:r>
            <a:r>
              <a:rPr lang="sv-SE" dirty="0" smtClean="0"/>
              <a:t>requirements </a:t>
            </a:r>
            <a:r>
              <a:rPr lang="sv-SE" dirty="0" smtClean="0">
                <a:sym typeface="Wingdings" panose="05000000000000000000" pitchFamily="2" charset="2"/>
              </a:rPr>
              <a:t>on board design</a:t>
            </a:r>
            <a:endParaRPr lang="sv-SE" dirty="0" smtClean="0"/>
          </a:p>
          <a:p>
            <a:r>
              <a:rPr lang="sv-SE" dirty="0" smtClean="0"/>
              <a:t>Data stored in the trace buffer on the probe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4D2E9-6801-495A-B8B8-BEDAA19385BF}" type="slidenum">
              <a:rPr lang="sv-SE" smtClean="0"/>
              <a:pPr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36520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dirty="0" smtClean="0"/>
              <a:t>Using trace data, the tools can describe where in the code the time is spent.</a:t>
            </a:r>
            <a:r>
              <a:rPr lang="sv-SE" sz="1200" baseline="0" dirty="0" smtClean="0"/>
              <a:t> This is called function profiling.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4D2E9-6801-495A-B8B8-BEDAA19385BF}" type="slidenum">
              <a:rPr lang="sv-SE" smtClean="0"/>
              <a:pPr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627261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Is</a:t>
            </a:r>
            <a:r>
              <a:rPr lang="sv-SE" baseline="0" dirty="0" smtClean="0"/>
              <a:t> all code tested according to a standard? Code coverage can help you with that.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4D2E9-6801-495A-B8B8-BEDAA19385BF}" type="slidenum">
              <a:rPr lang="sv-SE" smtClean="0"/>
              <a:pPr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3536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If the hardware doesn’t support a specific feature you can always</a:t>
            </a:r>
            <a:r>
              <a:rPr lang="sv-SE" baseline="0" dirty="0" smtClean="0"/>
              <a:t> use the simulator.</a:t>
            </a:r>
          </a:p>
          <a:p>
            <a:r>
              <a:rPr lang="sv-SE" baseline="0" dirty="0" smtClean="0"/>
              <a:t>Maybe not 100% accurate but it’s better than nothing.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4D2E9-6801-495A-B8B8-BEDAA19385BF}" type="slidenum">
              <a:rPr lang="sv-SE" smtClean="0"/>
              <a:pPr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3836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4D2E9-6801-495A-B8B8-BEDAA19385BF}" type="slidenum">
              <a:rPr lang="sv-SE" smtClean="0"/>
              <a:pPr/>
              <a:t>39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03559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4D2E9-6801-495A-B8B8-BEDAA19385BF}" type="slidenum">
              <a:rPr lang="sv-SE" smtClean="0"/>
              <a:pPr/>
              <a:t>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0355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4D2E9-6801-495A-B8B8-BEDAA19385BF}" type="slidenum">
              <a:rPr lang="sv-SE" smtClean="0"/>
              <a:pPr/>
              <a:t>41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23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4D2E9-6801-495A-B8B8-BEDAA19385BF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6846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4D2E9-6801-495A-B8B8-BEDAA19385BF}" type="slidenum">
              <a:rPr lang="sv-SE" smtClean="0"/>
              <a:pPr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1855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4D2E9-6801-495A-B8B8-BEDAA19385BF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9246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4D2E9-6801-495A-B8B8-BEDAA19385BF}" type="slidenum">
              <a:rPr lang="sv-SE" smtClean="0"/>
              <a:pPr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7371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4400" y="744538"/>
            <a:ext cx="4965700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The compiler’s optimizer performs, among other things, dead-code elimination, constant propagation, inlining, common sub-expression elimination, scheduling, and</a:t>
            </a:r>
          </a:p>
          <a:p>
            <a:r>
              <a:rPr lang="en-US" sz="2000" dirty="0" smtClean="0"/>
              <a:t>precision reduction. </a:t>
            </a:r>
          </a:p>
          <a:p>
            <a:r>
              <a:rPr lang="en-US" sz="2000" dirty="0" smtClean="0"/>
              <a:t>It also performs loop optimizations, such as unrolling. </a:t>
            </a:r>
          </a:p>
          <a:p>
            <a:endParaRPr lang="en-US" sz="2000" dirty="0" smtClean="0"/>
          </a:p>
          <a:p>
            <a:r>
              <a:rPr lang="en-US" sz="2000" dirty="0" smtClean="0"/>
              <a:t>You can choose between several optimization levels, and for the highest level you can</a:t>
            </a:r>
          </a:p>
          <a:p>
            <a:r>
              <a:rPr lang="en-US" sz="2000" dirty="0" smtClean="0"/>
              <a:t>choose between different optimization goals—size, speed, or balanced. Most</a:t>
            </a:r>
          </a:p>
          <a:p>
            <a:r>
              <a:rPr lang="en-US" sz="2000" dirty="0" smtClean="0"/>
              <a:t>optimizations will make the application both smaller and faster. However, when this is</a:t>
            </a:r>
          </a:p>
          <a:p>
            <a:r>
              <a:rPr lang="en-US" sz="2000" dirty="0" smtClean="0"/>
              <a:t>not the case, the compiler uses the selected optimization goal to decide how to perform</a:t>
            </a:r>
          </a:p>
          <a:p>
            <a:r>
              <a:rPr lang="en-US" sz="2000" dirty="0" smtClean="0"/>
              <a:t>the optimization.</a:t>
            </a:r>
          </a:p>
          <a:p>
            <a:endParaRPr lang="en-US" sz="2000" dirty="0" smtClean="0"/>
          </a:p>
          <a:p>
            <a:r>
              <a:rPr lang="en-US" sz="2000" dirty="0" smtClean="0">
                <a:effectLst/>
              </a:rPr>
              <a:t>By default, a debug project will have a size optimization that is fully </a:t>
            </a:r>
            <a:r>
              <a:rPr lang="en-US" sz="2000" dirty="0" err="1" smtClean="0">
                <a:effectLst/>
              </a:rPr>
              <a:t>debuggable</a:t>
            </a:r>
            <a:r>
              <a:rPr lang="en-US" sz="2000" dirty="0" smtClean="0">
                <a:effectLst/>
              </a:rPr>
              <a:t>, while a release project will have a high balanced optimization that generates small code without sacrificing speed.</a:t>
            </a:r>
            <a:endParaRPr lang="en-US" sz="2000" dirty="0" smtClean="0"/>
          </a:p>
          <a:p>
            <a:endParaRPr lang="en-US" sz="2000" dirty="0" smtClean="0"/>
          </a:p>
          <a:p>
            <a:endParaRPr lang="sv-SE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F8C22-0428-42DF-ACB2-35A2C5219C4C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06531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4D2E9-6801-495A-B8B8-BEDAA19385BF}" type="slidenum">
              <a:rPr lang="sv-SE" smtClean="0"/>
              <a:pPr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2388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4D2E9-6801-495A-B8B8-BEDAA19385BF}" type="slidenum">
              <a:rPr lang="sv-SE" smtClean="0"/>
              <a:pPr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97213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18496"/>
            <a:ext cx="9258487" cy="6876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7544" y="5661248"/>
            <a:ext cx="5509120" cy="648072"/>
          </a:xfrm>
          <a:prstGeom prst="rect">
            <a:avLst/>
          </a:prstGeom>
          <a:noFill/>
        </p:spPr>
        <p:txBody>
          <a:bodyPr anchor="b"/>
          <a:lstStyle>
            <a:lvl1pPr>
              <a:defRPr sz="2000" b="0"/>
            </a:lvl1pPr>
          </a:lstStyle>
          <a:p>
            <a:r>
              <a:rPr lang="en-US" dirty="0" smtClean="0"/>
              <a:t>Click to edit date of presentation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544" y="6309320"/>
            <a:ext cx="5544616" cy="54868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author or region of presentation</a:t>
            </a:r>
            <a:endParaRPr lang="sv-SE" dirty="0"/>
          </a:p>
        </p:txBody>
      </p:sp>
      <p:pic>
        <p:nvPicPr>
          <p:cNvPr id="8" name="Bildobjekt 2" descr="IAR vit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678" y="5296588"/>
            <a:ext cx="2020651" cy="1561412"/>
          </a:xfrm>
          <a:prstGeom prst="rect">
            <a:avLst/>
          </a:prstGeom>
        </p:spPr>
      </p:pic>
      <p:cxnSp>
        <p:nvCxnSpPr>
          <p:cNvPr id="9" name="Rak 4"/>
          <p:cNvCxnSpPr/>
          <p:nvPr userDrawn="1"/>
        </p:nvCxnSpPr>
        <p:spPr>
          <a:xfrm>
            <a:off x="66106" y="3751829"/>
            <a:ext cx="8970390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 userDrawn="1"/>
        </p:nvSpPr>
        <p:spPr>
          <a:xfrm>
            <a:off x="66430" y="2708920"/>
            <a:ext cx="8973223" cy="1152128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sv-SE" sz="6000" b="1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66430" y="2329396"/>
            <a:ext cx="8970066" cy="1123279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PRESENTATION HEADING (CAPITAL LETTERS)</a:t>
            </a:r>
          </a:p>
        </p:txBody>
      </p:sp>
    </p:spTree>
    <p:extLst>
      <p:ext uri="{BB962C8B-B14F-4D97-AF65-F5344CB8AC3E}">
        <p14:creationId xmlns:p14="http://schemas.microsoft.com/office/powerpoint/2010/main" val="3493529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6923112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8264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pic>
        <p:nvPicPr>
          <p:cNvPr id="10" name="Picture 3" descr="Q:\Marketing\Old Marketing\Corporate Design Guide\GRAPHICS\Corporate Profile\Logotypes\logos print\Webloggor\Logo220x166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718" y="158916"/>
            <a:ext cx="1043597" cy="78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0" y="1464"/>
            <a:ext cx="7740352" cy="1123279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HEADING (CAPITAL LETTERS)</a:t>
            </a:r>
          </a:p>
        </p:txBody>
      </p:sp>
    </p:spTree>
    <p:extLst>
      <p:ext uri="{BB962C8B-B14F-4D97-AF65-F5344CB8AC3E}">
        <p14:creationId xmlns:p14="http://schemas.microsoft.com/office/powerpoint/2010/main" val="3517951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Q:\Marketing\Old Marketing\Corporate Design Guide\GRAPHICS\Corporate Profile\Logotypes\logos print\Webloggor\Logo220x166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718" y="158916"/>
            <a:ext cx="1043597" cy="78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0" y="1464"/>
            <a:ext cx="7740352" cy="1123279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HEADING (CAPITAL LETTERS)</a:t>
            </a:r>
          </a:p>
        </p:txBody>
      </p:sp>
    </p:spTree>
    <p:extLst>
      <p:ext uri="{BB962C8B-B14F-4D97-AF65-F5344CB8AC3E}">
        <p14:creationId xmlns:p14="http://schemas.microsoft.com/office/powerpoint/2010/main" val="2273419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4666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4666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7FB55A-BCC1-4303-BF56-B3F9CFDF0FA3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395536" y="2636912"/>
            <a:ext cx="4110608" cy="326896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719138" indent="0">
              <a:buNone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5"/>
          </p:nvPr>
        </p:nvSpPr>
        <p:spPr>
          <a:xfrm>
            <a:off x="395536" y="1484785"/>
            <a:ext cx="4104456" cy="360040"/>
          </a:xfrm>
        </p:spPr>
        <p:txBody>
          <a:bodyPr anchor="ctr"/>
          <a:lstStyle>
            <a:lvl1pPr marL="0" indent="0">
              <a:buNone/>
              <a:defRPr sz="2000">
                <a:solidFill>
                  <a:srgbClr val="FFB2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6"/>
          </p:nvPr>
        </p:nvSpPr>
        <p:spPr>
          <a:xfrm>
            <a:off x="395536" y="1844825"/>
            <a:ext cx="4104456" cy="648071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7"/>
          </p:nvPr>
        </p:nvSpPr>
        <p:spPr>
          <a:xfrm>
            <a:off x="4644008" y="2132856"/>
            <a:ext cx="4104456" cy="360040"/>
          </a:xfrm>
        </p:spPr>
        <p:txBody>
          <a:bodyPr anchor="ctr"/>
          <a:lstStyle>
            <a:lvl1pPr marL="0" indent="0">
              <a:buNone/>
              <a:defRPr sz="2000">
                <a:solidFill>
                  <a:srgbClr val="FFB2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8"/>
          </p:nvPr>
        </p:nvSpPr>
        <p:spPr>
          <a:xfrm>
            <a:off x="4644008" y="2636912"/>
            <a:ext cx="4104456" cy="3240360"/>
          </a:xfrm>
        </p:spPr>
        <p:txBody>
          <a:bodyPr anchor="t">
            <a:normAutofit/>
          </a:bodyPr>
          <a:lstStyle>
            <a:lvl1pPr marL="87313" indent="-87313">
              <a:buFont typeface="Arial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6" name="Picture 3" descr="Q:\Marketing\Old Marketing\Corporate Design Guide\GRAPHICS\Corporate Profile\Logotypes\logos print\Webloggor\Logo220x166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718" y="158916"/>
            <a:ext cx="1043597" cy="78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0" y="1464"/>
            <a:ext cx="7740352" cy="1123279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HEADING (CAPITAL LETTERS)</a:t>
            </a:r>
          </a:p>
        </p:txBody>
      </p:sp>
    </p:spTree>
    <p:extLst>
      <p:ext uri="{BB962C8B-B14F-4D97-AF65-F5344CB8AC3E}">
        <p14:creationId xmlns:p14="http://schemas.microsoft.com/office/powerpoint/2010/main" val="235680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544" y="2420888"/>
            <a:ext cx="3600400" cy="370527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719138" indent="0">
              <a:buNone/>
              <a:defRPr sz="1400"/>
            </a:lvl2pPr>
            <a:lvl3pPr marL="1074737" indent="0">
              <a:buNone/>
              <a:defRPr sz="1400"/>
            </a:lvl3pPr>
            <a:lvl4pPr marL="1524000" indent="0">
              <a:buNone/>
              <a:defRPr sz="1400"/>
            </a:lvl4pPr>
            <a:lvl5pPr marL="1973262" indent="0">
              <a:buNone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8024" y="2420888"/>
            <a:ext cx="3600400" cy="370527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719138" indent="0">
              <a:buNone/>
              <a:defRPr sz="1400"/>
            </a:lvl2pPr>
            <a:lvl3pPr marL="1074737" indent="0">
              <a:buNone/>
              <a:defRPr sz="1400"/>
            </a:lvl3pPr>
            <a:lvl4pPr marL="1524000" indent="0">
              <a:buNone/>
              <a:defRPr sz="1400"/>
            </a:lvl4pPr>
            <a:lvl5pPr marL="1973262" indent="0">
              <a:buNone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6"/>
          </p:nvPr>
        </p:nvSpPr>
        <p:spPr>
          <a:xfrm>
            <a:off x="4788024" y="1556792"/>
            <a:ext cx="3600400" cy="792088"/>
          </a:xfrm>
        </p:spPr>
        <p:txBody>
          <a:bodyPr anchor="t"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7"/>
          </p:nvPr>
        </p:nvSpPr>
        <p:spPr>
          <a:xfrm>
            <a:off x="467544" y="1556792"/>
            <a:ext cx="3600400" cy="792088"/>
          </a:xfrm>
        </p:spPr>
        <p:txBody>
          <a:bodyPr anchor="t"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3" descr="Q:\Marketing\Old Marketing\Corporate Design Guide\GRAPHICS\Corporate Profile\Logotypes\logos print\Webloggor\Logo220x166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718" y="158916"/>
            <a:ext cx="1043597" cy="78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0" y="1464"/>
            <a:ext cx="7740352" cy="1123279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HEADING (CAPITAL LETTERS)</a:t>
            </a:r>
          </a:p>
        </p:txBody>
      </p:sp>
    </p:spTree>
    <p:extLst>
      <p:ext uri="{BB962C8B-B14F-4D97-AF65-F5344CB8AC3E}">
        <p14:creationId xmlns:p14="http://schemas.microsoft.com/office/powerpoint/2010/main" val="308384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1196752"/>
            <a:ext cx="4040188" cy="360040"/>
          </a:xfrm>
        </p:spPr>
        <p:txBody>
          <a:bodyPr anchor="t">
            <a:normAutofit/>
          </a:bodyPr>
          <a:lstStyle>
            <a:lvl1pPr marL="0" indent="0">
              <a:buNone/>
              <a:defRPr sz="1400" b="0">
                <a:solidFill>
                  <a:srgbClr val="FFB2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536" y="1628800"/>
            <a:ext cx="4040188" cy="1944216"/>
          </a:xfrm>
        </p:spPr>
        <p:txBody>
          <a:bodyPr>
            <a:normAutofit/>
          </a:bodyPr>
          <a:lstStyle>
            <a:lvl1pPr marL="87313" indent="-87313">
              <a:defRPr sz="1200"/>
            </a:lvl1pPr>
            <a:lvl2pPr>
              <a:defRPr sz="12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cxnSp>
        <p:nvCxnSpPr>
          <p:cNvPr id="14" name="Rak 43"/>
          <p:cNvCxnSpPr/>
          <p:nvPr userDrawn="1"/>
        </p:nvCxnSpPr>
        <p:spPr>
          <a:xfrm>
            <a:off x="4572000" y="1100402"/>
            <a:ext cx="14534" cy="524625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ak 44"/>
          <p:cNvCxnSpPr/>
          <p:nvPr userDrawn="1"/>
        </p:nvCxnSpPr>
        <p:spPr>
          <a:xfrm>
            <a:off x="-105035" y="3645024"/>
            <a:ext cx="924896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type="body" idx="10"/>
          </p:nvPr>
        </p:nvSpPr>
        <p:spPr>
          <a:xfrm>
            <a:off x="4716016" y="1196751"/>
            <a:ext cx="4040188" cy="360041"/>
          </a:xfrm>
        </p:spPr>
        <p:txBody>
          <a:bodyPr anchor="t">
            <a:normAutofit/>
          </a:bodyPr>
          <a:lstStyle>
            <a:lvl1pPr marL="0" indent="0">
              <a:buNone/>
              <a:defRPr sz="1400" b="0">
                <a:solidFill>
                  <a:srgbClr val="FFB2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1"/>
          </p:nvPr>
        </p:nvSpPr>
        <p:spPr>
          <a:xfrm>
            <a:off x="4716016" y="1628800"/>
            <a:ext cx="4040188" cy="1944216"/>
          </a:xfrm>
        </p:spPr>
        <p:txBody>
          <a:bodyPr>
            <a:normAutofit/>
          </a:bodyPr>
          <a:lstStyle>
            <a:lvl1pPr marL="87313" indent="-87313">
              <a:defRPr sz="1200"/>
            </a:lvl1pPr>
            <a:lvl2pPr>
              <a:defRPr sz="12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2"/>
          </p:nvPr>
        </p:nvSpPr>
        <p:spPr>
          <a:xfrm>
            <a:off x="395536" y="3717032"/>
            <a:ext cx="4040188" cy="360040"/>
          </a:xfrm>
        </p:spPr>
        <p:txBody>
          <a:bodyPr anchor="t">
            <a:normAutofit/>
          </a:bodyPr>
          <a:lstStyle>
            <a:lvl1pPr marL="0" indent="0">
              <a:buNone/>
              <a:defRPr sz="1400" b="0">
                <a:solidFill>
                  <a:srgbClr val="FFB2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13"/>
          </p:nvPr>
        </p:nvSpPr>
        <p:spPr>
          <a:xfrm>
            <a:off x="395536" y="4149081"/>
            <a:ext cx="4040188" cy="2088232"/>
          </a:xfrm>
        </p:spPr>
        <p:txBody>
          <a:bodyPr>
            <a:normAutofit/>
          </a:bodyPr>
          <a:lstStyle>
            <a:lvl1pPr marL="87313" indent="-87313">
              <a:defRPr sz="1200"/>
            </a:lvl1pPr>
            <a:lvl2pPr>
              <a:defRPr sz="12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4"/>
          </p:nvPr>
        </p:nvSpPr>
        <p:spPr>
          <a:xfrm>
            <a:off x="4708276" y="3717032"/>
            <a:ext cx="4040188" cy="360040"/>
          </a:xfrm>
        </p:spPr>
        <p:txBody>
          <a:bodyPr anchor="t">
            <a:normAutofit/>
          </a:bodyPr>
          <a:lstStyle>
            <a:lvl1pPr marL="0" indent="0">
              <a:buNone/>
              <a:defRPr sz="1400" b="0">
                <a:solidFill>
                  <a:srgbClr val="FFB2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5"/>
          </p:nvPr>
        </p:nvSpPr>
        <p:spPr>
          <a:xfrm>
            <a:off x="4708276" y="4149080"/>
            <a:ext cx="4040188" cy="2088232"/>
          </a:xfrm>
        </p:spPr>
        <p:txBody>
          <a:bodyPr>
            <a:normAutofit/>
          </a:bodyPr>
          <a:lstStyle>
            <a:lvl1pPr marL="87313" indent="-87313">
              <a:defRPr sz="1200"/>
            </a:lvl1pPr>
            <a:lvl2pPr>
              <a:defRPr sz="12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23" name="Picture 3" descr="Q:\Marketing\Old Marketing\Corporate Design Guide\GRAPHICS\Corporate Profile\Logotypes\logos print\Webloggor\Logo220x166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718" y="158916"/>
            <a:ext cx="1043597" cy="78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0" y="1464"/>
            <a:ext cx="7740352" cy="1123279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HEADING (CAPITAL LETTERS)</a:t>
            </a:r>
          </a:p>
        </p:txBody>
      </p:sp>
    </p:spTree>
    <p:extLst>
      <p:ext uri="{BB962C8B-B14F-4D97-AF65-F5344CB8AC3E}">
        <p14:creationId xmlns:p14="http://schemas.microsoft.com/office/powerpoint/2010/main" val="2932739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Q:\Marketing\Old Marketing\Corporate Design Guide\GRAPHICS\Corporate Profile\Logotypes\logos print\Webloggor\Logo220x166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718" y="158916"/>
            <a:ext cx="1043597" cy="78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0" y="1464"/>
            <a:ext cx="7740352" cy="1123279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HEADING (CAPITAL LETTERS)</a:t>
            </a:r>
          </a:p>
        </p:txBody>
      </p:sp>
    </p:spTree>
    <p:extLst>
      <p:ext uri="{BB962C8B-B14F-4D97-AF65-F5344CB8AC3E}">
        <p14:creationId xmlns:p14="http://schemas.microsoft.com/office/powerpoint/2010/main" val="3988594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241434"/>
            <a:ext cx="9144000" cy="50945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sv-SE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-180528" y="3212976"/>
            <a:ext cx="2583010" cy="2304256"/>
          </a:xfrm>
          <a:noFill/>
        </p:spPr>
        <p:txBody>
          <a:bodyPr>
            <a:noAutofit/>
          </a:bodyPr>
          <a:lstStyle>
            <a:lvl1pPr marL="0" indent="0">
              <a:buNone/>
              <a:defRPr sz="25000" b="1" i="1">
                <a:solidFill>
                  <a:srgbClr val="00B0F0">
                    <a:alpha val="35000"/>
                  </a:srgb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9552" y="4365104"/>
            <a:ext cx="5270376" cy="1164902"/>
          </a:xfrm>
          <a:solidFill>
            <a:schemeClr val="tx1">
              <a:alpha val="54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rgbClr val="00B0F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3" descr="Q:\Marketing\Old Marketing\Corporate Design Guide\GRAPHICS\Corporate Profile\Logotypes\logos print\Webloggor\Logo220x166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718" y="158916"/>
            <a:ext cx="1043597" cy="78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0" y="1464"/>
            <a:ext cx="7740352" cy="1123279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HEADING (CAPITAL LETTERS)</a:t>
            </a:r>
          </a:p>
        </p:txBody>
      </p:sp>
    </p:spTree>
    <p:extLst>
      <p:ext uri="{BB962C8B-B14F-4D97-AF65-F5344CB8AC3E}">
        <p14:creationId xmlns:p14="http://schemas.microsoft.com/office/powerpoint/2010/main" val="1805290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D1B939E-8A48-4DEB-AE8C-9637A486AA9B}" type="datetimeFigureOut">
              <a:rPr lang="sv-SE" smtClean="0"/>
              <a:t>2017-05-17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0406B82-74DA-40AF-B0B3-48CFDED3AD8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18521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7258" y="1052737"/>
            <a:ext cx="9151257" cy="580770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16" name="Title 5"/>
          <p:cNvSpPr txBox="1">
            <a:spLocks/>
          </p:cNvSpPr>
          <p:nvPr/>
        </p:nvSpPr>
        <p:spPr>
          <a:xfrm>
            <a:off x="0" y="-1"/>
            <a:ext cx="9144000" cy="1106788"/>
          </a:xfrm>
          <a:prstGeom prst="rect">
            <a:avLst/>
          </a:prstGeom>
          <a:gradFill flip="none" rotWithShape="1">
            <a:gsLst>
              <a:gs pos="0">
                <a:srgbClr val="FFB200">
                  <a:shade val="30000"/>
                  <a:satMod val="115000"/>
                </a:srgbClr>
              </a:gs>
              <a:gs pos="50000">
                <a:srgbClr val="FFB200">
                  <a:shade val="67500"/>
                  <a:satMod val="115000"/>
                </a:srgbClr>
              </a:gs>
              <a:gs pos="100000">
                <a:srgbClr val="FFB2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v-SE" sz="2400" dirty="0" smtClean="0"/>
          </a:p>
        </p:txBody>
      </p:sp>
    </p:spTree>
    <p:extLst>
      <p:ext uri="{BB962C8B-B14F-4D97-AF65-F5344CB8AC3E}">
        <p14:creationId xmlns:p14="http://schemas.microsoft.com/office/powerpoint/2010/main" val="1861046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8" r:id="rId5"/>
    <p:sldLayoutId id="2147483653" r:id="rId6"/>
    <p:sldLayoutId id="2147483654" r:id="rId7"/>
    <p:sldLayoutId id="2147483657" r:id="rId8"/>
    <p:sldLayoutId id="2147483659" r:id="rId9"/>
    <p:sldLayoutId id="2147483660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spcBef>
          <a:spcPct val="20000"/>
        </a:spcBef>
        <a:buSzPct val="7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4863" indent="-85725" algn="l" defTabSz="914400" rtl="0" eaLnBrk="1" latinLnBrk="0" hangingPunct="1">
        <a:spcBef>
          <a:spcPct val="20000"/>
        </a:spcBef>
        <a:buSzPct val="7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68263" algn="l" defTabSz="914400" rtl="0" eaLnBrk="1" latinLnBrk="0" hangingPunct="1">
        <a:spcBef>
          <a:spcPct val="20000"/>
        </a:spcBef>
        <a:buSzPct val="7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76200" algn="l" defTabSz="914400" rtl="0" eaLnBrk="1" latinLnBrk="0" hangingPunct="1">
        <a:spcBef>
          <a:spcPct val="20000"/>
        </a:spcBef>
        <a:buSzPct val="7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84138" algn="l" defTabSz="914400" rtl="0" eaLnBrk="1" latinLnBrk="0" hangingPunct="1">
        <a:spcBef>
          <a:spcPct val="20000"/>
        </a:spcBef>
        <a:buSzPct val="7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3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microsoft.com/office/2007/relationships/hdphoto" Target="../media/hdphoto1.wdp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emf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11" Type="http://schemas.openxmlformats.org/officeDocument/2006/relationships/image" Target="../media/image79.jpeg"/><Relationship Id="rId5" Type="http://schemas.openxmlformats.org/officeDocument/2006/relationships/image" Target="../media/image73.emf"/><Relationship Id="rId10" Type="http://schemas.openxmlformats.org/officeDocument/2006/relationships/image" Target="../media/image78.emf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iar.com/armbenchmark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5661248"/>
            <a:ext cx="5832648" cy="648072"/>
          </a:xfrm>
        </p:spPr>
        <p:txBody>
          <a:bodyPr/>
          <a:lstStyle/>
          <a:p>
            <a:r>
              <a:rPr lang="sv-SE" sz="1800" dirty="0" smtClean="0"/>
              <a:t>Ohad Beit-on – VP sales at Sightsys</a:t>
            </a:r>
            <a:br>
              <a:rPr lang="sv-SE" sz="1800" dirty="0" smtClean="0"/>
            </a:br>
            <a:r>
              <a:rPr lang="sv-SE" sz="1800" dirty="0" smtClean="0"/>
              <a:t>	</a:t>
            </a:r>
            <a:endParaRPr lang="sv-SE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sv-SE" dirty="0" smtClean="0"/>
              <a:t>IAR SYSTEMS</a:t>
            </a:r>
          </a:p>
          <a:p>
            <a:r>
              <a:rPr lang="sv-SE" sz="3600" dirty="0" smtClean="0"/>
              <a:t>Tel </a:t>
            </a:r>
            <a:r>
              <a:rPr lang="sv-SE" sz="3600" dirty="0" smtClean="0"/>
              <a:t>Aviv </a:t>
            </a:r>
            <a:r>
              <a:rPr lang="sv-SE" sz="3600" dirty="0" smtClean="0"/>
              <a:t>May 17, 2017</a:t>
            </a:r>
            <a:endParaRPr lang="sv-SE" sz="3600" dirty="0"/>
          </a:p>
        </p:txBody>
      </p:sp>
    </p:spTree>
    <p:extLst>
      <p:ext uri="{BB962C8B-B14F-4D97-AF65-F5344CB8AC3E}">
        <p14:creationId xmlns:p14="http://schemas.microsoft.com/office/powerpoint/2010/main" val="39546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Mariegy.IARSYSTEMS\Desktop\Template-c-stat_croppe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" r="16525"/>
          <a:stretch/>
        </p:blipFill>
        <p:spPr bwMode="auto">
          <a:xfrm>
            <a:off x="1" y="1130568"/>
            <a:ext cx="9144000" cy="573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3510" y="1268760"/>
            <a:ext cx="8568952" cy="4525963"/>
          </a:xfrm>
        </p:spPr>
        <p:txBody>
          <a:bodyPr>
            <a:normAutofit/>
          </a:bodyPr>
          <a:lstStyle/>
          <a:p>
            <a:r>
              <a:rPr lang="en-US" dirty="0"/>
              <a:t>Analysis of C and C++ </a:t>
            </a:r>
            <a:r>
              <a:rPr lang="en-US" dirty="0" smtClean="0"/>
              <a:t>code</a:t>
            </a:r>
          </a:p>
          <a:p>
            <a:r>
              <a:rPr lang="en-US" dirty="0" smtClean="0"/>
              <a:t>Intuitive </a:t>
            </a:r>
            <a:r>
              <a:rPr lang="en-US" dirty="0"/>
              <a:t>and easy-to-use settings with flexible rule </a:t>
            </a:r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sv-SE" sz="2800" dirty="0" smtClean="0"/>
              <a:t>C-STAT STATIC ANALYSIS</a:t>
            </a:r>
            <a:r>
              <a:rPr lang="sv-SE" dirty="0"/>
              <a:t/>
            </a:r>
            <a:br>
              <a:rPr lang="sv-SE" dirty="0"/>
            </a:br>
            <a:r>
              <a:rPr lang="sv-SE" sz="1700" b="0" dirty="0"/>
              <a:t>ADD-ON PRODUCT AVAILABLE FOR </a:t>
            </a:r>
            <a:r>
              <a:rPr lang="sv-SE" sz="1700" b="0" dirty="0" smtClean="0"/>
              <a:t>ARM, MSP430, RX, AVR AND AVR32</a:t>
            </a:r>
            <a:endParaRPr lang="sv-SE" sz="1700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93510" y="2204864"/>
            <a:ext cx="2916323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63" indent="-85725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68263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76200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84138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Checks compliance with rules as defined by MISRA C:2004, MISRA C++:2008 and MISRA C:2012</a:t>
            </a:r>
          </a:p>
          <a:p>
            <a:r>
              <a:rPr lang="en-US" dirty="0" smtClean="0"/>
              <a:t>Includes ~250 checks mapping to hundreds of issues covered by CWE </a:t>
            </a:r>
            <a:br>
              <a:rPr lang="en-US" dirty="0" smtClean="0"/>
            </a:br>
            <a:r>
              <a:rPr lang="en-US" dirty="0" smtClean="0"/>
              <a:t>and CERT C/C++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14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Mariegy.IARSYSTEMS\Desktop\Template-c-stat_croppe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" r="16525"/>
          <a:stretch/>
        </p:blipFill>
        <p:spPr bwMode="auto">
          <a:xfrm>
            <a:off x="1" y="1124744"/>
            <a:ext cx="9144000" cy="573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7"/>
          </p:nvPr>
        </p:nvSpPr>
        <p:spPr/>
        <p:txBody>
          <a:bodyPr>
            <a:normAutofit/>
          </a:bodyPr>
          <a:lstStyle/>
          <a:p>
            <a:r>
              <a:rPr lang="sv-SE" sz="2800" dirty="0" smtClean="0"/>
              <a:t>C-RUN RUNTIME </a:t>
            </a:r>
            <a:r>
              <a:rPr lang="sv-SE" sz="2800" dirty="0"/>
              <a:t>ANALYSIS</a:t>
            </a:r>
            <a:r>
              <a:rPr lang="sv-SE" dirty="0"/>
              <a:t/>
            </a:r>
            <a:br>
              <a:rPr lang="sv-SE" dirty="0"/>
            </a:br>
            <a:r>
              <a:rPr lang="sv-SE" sz="1800" b="0" dirty="0"/>
              <a:t>ADD-ON PRODUCT AVAILABLE FOR </a:t>
            </a:r>
            <a:r>
              <a:rPr lang="sv-SE" sz="1800" b="0" dirty="0" smtClean="0"/>
              <a:t>ARM</a:t>
            </a:r>
            <a:endParaRPr lang="sv-SE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84" t="25462" r="23044" b="43681"/>
          <a:stretch/>
        </p:blipFill>
        <p:spPr bwMode="auto">
          <a:xfrm>
            <a:off x="3059832" y="1134892"/>
            <a:ext cx="6084169" cy="379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Mariegy.IARSYSTEMS\Desktop\Template-c-stat_croppe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" r="64136" b="78369"/>
          <a:stretch/>
        </p:blipFill>
        <p:spPr bwMode="auto">
          <a:xfrm>
            <a:off x="3275857" y="4926843"/>
            <a:ext cx="5868144" cy="193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07504" y="1369371"/>
            <a:ext cx="3168353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Support for C </a:t>
            </a:r>
            <a:r>
              <a:rPr lang="en-US" dirty="0"/>
              <a:t>and C++ </a:t>
            </a:r>
            <a:r>
              <a:rPr lang="en-US" dirty="0" smtClean="0"/>
              <a:t>code</a:t>
            </a:r>
          </a:p>
          <a:p>
            <a:r>
              <a:rPr lang="sv-SE" dirty="0" smtClean="0"/>
              <a:t>Intuitive </a:t>
            </a:r>
            <a:r>
              <a:rPr lang="sv-SE" dirty="0"/>
              <a:t>and easy-to-use settings</a:t>
            </a:r>
          </a:p>
          <a:p>
            <a:r>
              <a:rPr lang="en-US" dirty="0" smtClean="0"/>
              <a:t>Code </a:t>
            </a:r>
            <a:r>
              <a:rPr lang="en-US" dirty="0"/>
              <a:t>correlation and graphical feedback in editor</a:t>
            </a:r>
          </a:p>
          <a:p>
            <a:r>
              <a:rPr lang="en-US" dirty="0"/>
              <a:t>Bounds checking to ensure accesses to arrays and other objects are within </a:t>
            </a:r>
            <a:r>
              <a:rPr lang="en-US" dirty="0" smtClean="0"/>
              <a:t>boundaries</a:t>
            </a:r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107504" y="5589240"/>
            <a:ext cx="1015312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975" indent="-180975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63" indent="-85725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68263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76200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84138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Heap and memory leaks checking</a:t>
            </a:r>
          </a:p>
          <a:p>
            <a:r>
              <a:rPr lang="en-US" dirty="0" smtClean="0"/>
              <a:t>Comprehensive</a:t>
            </a:r>
            <a:r>
              <a:rPr lang="en-US" sz="2200" dirty="0" smtClean="0"/>
              <a:t> and detailed runtime error information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90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ea typeface="맑은 고딕" panose="020B0503020000020004" pitchFamily="50" charset="-127"/>
              </a:rPr>
              <a:t>Launcher</a:t>
            </a:r>
            <a:endParaRPr lang="en-US" altLang="ko-KR" dirty="0">
              <a:ea typeface="맑은 고딕" panose="020B0503020000020004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49AFA-4A61-4FBE-AA9E-F4E4F32B0B84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08788"/>
            <a:ext cx="6732240" cy="5029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711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맑은 고딕" panose="020B0503020000020004" pitchFamily="50" charset="-127"/>
              </a:rPr>
              <a:t>Preferences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49AFA-4A61-4FBE-AA9E-F4E4F32B0B84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710399"/>
            <a:ext cx="5981700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1750053"/>
            <a:ext cx="1476375" cy="215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>
            <a:stCxn id="3077" idx="3"/>
            <a:endCxn id="3076" idx="1"/>
          </p:cNvCxnSpPr>
          <p:nvPr/>
        </p:nvCxnSpPr>
        <p:spPr>
          <a:xfrm>
            <a:off x="2087936" y="2829553"/>
            <a:ext cx="395833" cy="1084296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48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7108" y="1400949"/>
            <a:ext cx="4146062" cy="4525963"/>
          </a:xfrm>
        </p:spPr>
        <p:txBody>
          <a:bodyPr>
            <a:noAutofit/>
          </a:bodyPr>
          <a:lstStyle/>
          <a:p>
            <a:r>
              <a:rPr lang="sv-SE" dirty="0"/>
              <a:t>Support several different </a:t>
            </a:r>
          </a:p>
          <a:p>
            <a:r>
              <a:rPr lang="sv-SE" dirty="0"/>
              <a:t>Dedicated drivers, e.g.</a:t>
            </a:r>
          </a:p>
          <a:p>
            <a:pPr lvl="1"/>
            <a:r>
              <a:rPr lang="sv-SE" sz="1800" dirty="0"/>
              <a:t>J-Link, </a:t>
            </a:r>
            <a:r>
              <a:rPr lang="sv-SE" sz="1800" dirty="0" smtClean="0"/>
              <a:t>I-jet</a:t>
            </a:r>
            <a:r>
              <a:rPr lang="sv-SE" sz="1800" dirty="0" smtClean="0"/>
              <a:t>.</a:t>
            </a:r>
          </a:p>
          <a:p>
            <a:pPr marL="719138" lvl="1" indent="0">
              <a:buNone/>
            </a:pPr>
            <a:endParaRPr lang="sv-SE" sz="1800" dirty="0"/>
          </a:p>
          <a:p>
            <a:r>
              <a:rPr lang="sv-SE" dirty="0" smtClean="0"/>
              <a:t>Trace probes</a:t>
            </a:r>
            <a:endParaRPr lang="sv-SE" dirty="0"/>
          </a:p>
          <a:p>
            <a:endParaRPr lang="sv-SE" sz="1800" dirty="0"/>
          </a:p>
          <a:p>
            <a:r>
              <a:rPr lang="sv-SE" dirty="0"/>
              <a:t>Different features depending on driver and hardware</a:t>
            </a:r>
          </a:p>
          <a:p>
            <a:endParaRPr lang="sv-S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sv-SE" dirty="0" smtClean="0"/>
              <a:t>DEBUG PROBES</a:t>
            </a:r>
            <a:endParaRPr lang="sv-SE" dirty="0"/>
          </a:p>
        </p:txBody>
      </p:sp>
      <p:pic>
        <p:nvPicPr>
          <p:cNvPr id="8" name="Picture 2" descr="http://www.iar.com/Global/Products/Hardware-Debug-probes/iJetkit_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890" y="1400949"/>
            <a:ext cx="4450322" cy="21250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879" y="4622998"/>
            <a:ext cx="4381333" cy="1629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353170" y="4348757"/>
            <a:ext cx="3312368" cy="100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2000">
              <a:spcAft>
                <a:spcPts val="600"/>
              </a:spcAft>
              <a:buClr>
                <a:schemeClr val="accent1"/>
              </a:buClr>
            </a:pPr>
            <a:r>
              <a:rPr lang="en-US" sz="4000" b="1" dirty="0" smtClean="0">
                <a:solidFill>
                  <a:srgbClr val="FFC000"/>
                </a:solidFill>
                <a:latin typeface="Arial"/>
                <a:cs typeface="Arial"/>
              </a:rPr>
              <a:t>I-</a:t>
            </a:r>
            <a:r>
              <a:rPr lang="en-US" sz="4000" b="1" dirty="0" smtClean="0">
                <a:solidFill>
                  <a:srgbClr val="FFC000"/>
                </a:solidFill>
                <a:cs typeface="Arial"/>
              </a:rPr>
              <a:t>jet Trace </a:t>
            </a:r>
            <a:endParaRPr lang="en-US" sz="1600" b="1" dirty="0" smtClean="0">
              <a:solidFill>
                <a:srgbClr val="FFC000"/>
              </a:solidFill>
              <a:cs typeface="Arial"/>
            </a:endParaRPr>
          </a:p>
          <a:p>
            <a:pPr marL="72000">
              <a:spcAft>
                <a:spcPts val="600"/>
              </a:spcAft>
              <a:buClr>
                <a:schemeClr val="accent1"/>
              </a:buClr>
            </a:pPr>
            <a:r>
              <a:rPr lang="en-US" sz="1600" b="1" dirty="0" smtClean="0">
                <a:solidFill>
                  <a:srgbClr val="FFC000"/>
                </a:solidFill>
                <a:cs typeface="Arial"/>
              </a:rPr>
              <a:t>for </a:t>
            </a:r>
            <a:r>
              <a:rPr lang="en-US" sz="1600" b="1" dirty="0" smtClean="0">
                <a:solidFill>
                  <a:srgbClr val="FFC000"/>
                </a:solidFill>
                <a:latin typeface="Arial"/>
                <a:cs typeface="Arial"/>
              </a:rPr>
              <a:t> Cortex-M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404781" y="1133443"/>
            <a:ext cx="4222195" cy="114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2000">
              <a:spcAft>
                <a:spcPts val="600"/>
              </a:spcAft>
              <a:buClr>
                <a:schemeClr val="accent1"/>
              </a:buClr>
            </a:pPr>
            <a:r>
              <a:rPr lang="en-US" sz="4000" b="1" dirty="0" smtClean="0">
                <a:solidFill>
                  <a:srgbClr val="FFC000"/>
                </a:solidFill>
                <a:latin typeface="Arial"/>
                <a:cs typeface="Arial"/>
              </a:rPr>
              <a:t>I-jet </a:t>
            </a:r>
            <a:r>
              <a:rPr lang="en-US" sz="1600" b="1" dirty="0" smtClean="0">
                <a:solidFill>
                  <a:srgbClr val="FFC000"/>
                </a:solidFill>
                <a:latin typeface="Arial"/>
                <a:cs typeface="Arial"/>
              </a:rPr>
              <a:t>for ARM</a:t>
            </a:r>
          </a:p>
        </p:txBody>
      </p:sp>
      <p:sp>
        <p:nvSpPr>
          <p:cNvPr id="12" name="Slide Number Placeholder 2"/>
          <p:cNvSpPr txBox="1">
            <a:spLocks/>
          </p:cNvSpPr>
          <p:nvPr/>
        </p:nvSpPr>
        <p:spPr>
          <a:xfrm>
            <a:off x="3358737" y="6405198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D90166E-051F-4A30-BB01-A12FF8E5F91A}" type="slidenum">
              <a:rPr lang="sv-SE" sz="1200" smtClean="0">
                <a:solidFill>
                  <a:schemeClr val="bg1">
                    <a:lumMod val="65000"/>
                  </a:schemeClr>
                </a:solidFill>
              </a:rPr>
              <a:pPr algn="ctr"/>
              <a:t>14</a:t>
            </a:fld>
            <a:endParaRPr lang="sv-SE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36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sv-SE" dirty="0" smtClean="0"/>
              <a:t>C-SPY OVERVIEW</a:t>
            </a:r>
            <a:endParaRPr lang="sv-SE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287" y="1258093"/>
            <a:ext cx="5989737" cy="501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2"/>
          <p:cNvSpPr txBox="1">
            <a:spLocks/>
          </p:cNvSpPr>
          <p:nvPr/>
        </p:nvSpPr>
        <p:spPr>
          <a:xfrm>
            <a:off x="3358737" y="6405198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D90166E-051F-4A30-BB01-A12FF8E5F91A}" type="slidenum">
              <a:rPr lang="sv-SE" sz="1200" smtClean="0">
                <a:solidFill>
                  <a:schemeClr val="bg1">
                    <a:lumMod val="65000"/>
                  </a:schemeClr>
                </a:solidFill>
              </a:rPr>
              <a:pPr algn="ctr"/>
              <a:t>15</a:t>
            </a:fld>
            <a:endParaRPr lang="sv-SE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Rectangle 56"/>
          <p:cNvSpPr>
            <a:spLocks noChangeArrowheads="1"/>
          </p:cNvSpPr>
          <p:nvPr/>
        </p:nvSpPr>
        <p:spPr bwMode="auto">
          <a:xfrm>
            <a:off x="6753225" y="6467475"/>
            <a:ext cx="2208213" cy="268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628" tIns="41315" rIns="82628" bIns="41315">
            <a:spAutoFit/>
          </a:bodyPr>
          <a:lstStyle/>
          <a:p>
            <a:pPr algn="r" defTabSz="820738"/>
            <a:r>
              <a:rPr lang="en-US" sz="1200" i="1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  <a:endParaRPr 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84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sv-SE" dirty="0" smtClean="0"/>
              <a:t>DEBUGGER FEATURES</a:t>
            </a:r>
            <a:endParaRPr lang="sv-SE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3594" y="3318586"/>
            <a:ext cx="72148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ular Callout 4"/>
          <p:cNvSpPr/>
          <p:nvPr/>
        </p:nvSpPr>
        <p:spPr bwMode="auto">
          <a:xfrm>
            <a:off x="1742255" y="2205748"/>
            <a:ext cx="1790653" cy="406400"/>
          </a:xfrm>
          <a:prstGeom prst="wedgeRoundRectCallout">
            <a:avLst>
              <a:gd name="adj1" fmla="val 6139"/>
              <a:gd name="adj2" fmla="val 212500"/>
              <a:gd name="adj3" fmla="val 16667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Restart Debugger</a:t>
            </a: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81644" y="2713748"/>
            <a:ext cx="1124112" cy="406400"/>
          </a:xfrm>
          <a:prstGeom prst="wedgeRoundRectCallout">
            <a:avLst>
              <a:gd name="adj1" fmla="val 6945"/>
              <a:gd name="adj2" fmla="val 131250"/>
              <a:gd name="adj3" fmla="val 16667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Breakpoint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3355156" y="2739148"/>
            <a:ext cx="889000" cy="406400"/>
          </a:xfrm>
          <a:prstGeom prst="wedgeRoundRectCallout">
            <a:avLst>
              <a:gd name="adj1" fmla="val 15516"/>
              <a:gd name="adj2" fmla="val 118750"/>
              <a:gd name="adj3" fmla="val 16667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/>
              <a:t>Break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4472756" y="2218448"/>
            <a:ext cx="1206500" cy="406400"/>
          </a:xfrm>
          <a:prstGeom prst="wedgeRoundRectCallout">
            <a:avLst>
              <a:gd name="adj1" fmla="val 10253"/>
              <a:gd name="adj2" fmla="val 215625"/>
              <a:gd name="adj3" fmla="val 16667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/>
              <a:t>Step into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450655" y="2815348"/>
            <a:ext cx="1534121" cy="406400"/>
          </a:xfrm>
          <a:prstGeom prst="wedgeRoundRectCallout">
            <a:avLst>
              <a:gd name="adj1" fmla="val 12358"/>
              <a:gd name="adj2" fmla="val 100000"/>
              <a:gd name="adj3" fmla="val 16667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/>
              <a:t>Next statement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7076256" y="2269248"/>
            <a:ext cx="749300" cy="406400"/>
          </a:xfrm>
          <a:prstGeom prst="wedgeRoundRectCallout">
            <a:avLst>
              <a:gd name="adj1" fmla="val -18151"/>
              <a:gd name="adj2" fmla="val 237500"/>
              <a:gd name="adj3" fmla="val 16667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/>
              <a:t>Go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2872556" y="4313948"/>
            <a:ext cx="749300" cy="406400"/>
          </a:xfrm>
          <a:prstGeom prst="wedgeRoundRectCallout">
            <a:avLst>
              <a:gd name="adj1" fmla="val 14052"/>
              <a:gd name="adj2" fmla="val -156250"/>
              <a:gd name="adj3" fmla="val 16667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/>
              <a:t>Reset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847898" y="4186948"/>
            <a:ext cx="1783358" cy="635000"/>
          </a:xfrm>
          <a:prstGeom prst="wedgeRoundRectCallout">
            <a:avLst>
              <a:gd name="adj1" fmla="val 12590"/>
              <a:gd name="adj2" fmla="val -98250"/>
              <a:gd name="adj3" fmla="val 16667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Make and Restart </a:t>
            </a:r>
            <a:b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Debugger</a:t>
            </a: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3971925" y="4313948"/>
            <a:ext cx="958031" cy="406400"/>
          </a:xfrm>
          <a:prstGeom prst="wedgeRoundRectCallout">
            <a:avLst>
              <a:gd name="adj1" fmla="val 14052"/>
              <a:gd name="adj2" fmla="val -156250"/>
              <a:gd name="adj3" fmla="val 16667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/>
              <a:t>Step over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5120455" y="4288548"/>
            <a:ext cx="906271" cy="406400"/>
          </a:xfrm>
          <a:prstGeom prst="wedgeRoundRectCallout">
            <a:avLst>
              <a:gd name="adj1" fmla="val 14052"/>
              <a:gd name="adj2" fmla="val -156250"/>
              <a:gd name="adj3" fmla="val 16667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/>
              <a:t>Step out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5877098" y="4847348"/>
            <a:ext cx="1351558" cy="406400"/>
          </a:xfrm>
          <a:prstGeom prst="wedgeRoundRectCallout">
            <a:avLst>
              <a:gd name="adj1" fmla="val 10861"/>
              <a:gd name="adj2" fmla="val -300000"/>
              <a:gd name="adj3" fmla="val 16667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/>
              <a:t>Run to cursor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Rounded Rectangular Callout 15"/>
          <p:cNvSpPr/>
          <p:nvPr/>
        </p:nvSpPr>
        <p:spPr bwMode="auto">
          <a:xfrm>
            <a:off x="6984776" y="4374496"/>
            <a:ext cx="1691680" cy="320452"/>
          </a:xfrm>
          <a:prstGeom prst="wedgeRoundRectCallout">
            <a:avLst>
              <a:gd name="adj1" fmla="val 4779"/>
              <a:gd name="adj2" fmla="val -285695"/>
              <a:gd name="adj3" fmla="val 16667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/>
              <a:t>Stop debugging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Slide Number Placeholder 2"/>
          <p:cNvSpPr txBox="1">
            <a:spLocks/>
          </p:cNvSpPr>
          <p:nvPr/>
        </p:nvSpPr>
        <p:spPr>
          <a:xfrm>
            <a:off x="3358737" y="6405198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D90166E-051F-4A30-BB01-A12FF8E5F91A}" type="slidenum">
              <a:rPr lang="sv-SE" sz="1200" smtClean="0">
                <a:solidFill>
                  <a:schemeClr val="bg1">
                    <a:lumMod val="65000"/>
                  </a:schemeClr>
                </a:solidFill>
              </a:rPr>
              <a:pPr algn="ctr"/>
              <a:t>16</a:t>
            </a:fld>
            <a:endParaRPr lang="sv-SE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45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sv-SE" dirty="0" smtClean="0"/>
              <a:t>DEBUGGER FEATURES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23528" y="1225689"/>
            <a:ext cx="3744416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Disassembly</a:t>
            </a:r>
          </a:p>
          <a:p>
            <a:r>
              <a:rPr lang="en-US" sz="2200" dirty="0"/>
              <a:t>Memory window</a:t>
            </a:r>
          </a:p>
          <a:p>
            <a:r>
              <a:rPr lang="en-US" sz="2200" dirty="0"/>
              <a:t>Symbolic Memory window</a:t>
            </a:r>
          </a:p>
          <a:p>
            <a:r>
              <a:rPr lang="en-US" sz="2200" dirty="0"/>
              <a:t>Register window</a:t>
            </a:r>
          </a:p>
          <a:p>
            <a:r>
              <a:rPr lang="en-US" sz="2200" dirty="0"/>
              <a:t>Watch window</a:t>
            </a:r>
          </a:p>
          <a:p>
            <a:r>
              <a:rPr lang="en-US" sz="2200" dirty="0"/>
              <a:t>Locals window</a:t>
            </a:r>
          </a:p>
          <a:p>
            <a:r>
              <a:rPr lang="en-US" sz="2200" dirty="0"/>
              <a:t>Auto window</a:t>
            </a:r>
          </a:p>
          <a:p>
            <a:r>
              <a:rPr lang="en-US" sz="2200" dirty="0"/>
              <a:t>Live Watch</a:t>
            </a:r>
          </a:p>
          <a:p>
            <a:r>
              <a:rPr lang="en-US" sz="2200" dirty="0"/>
              <a:t>Quick Watch</a:t>
            </a:r>
          </a:p>
          <a:p>
            <a:r>
              <a:rPr lang="en-US" sz="2200" dirty="0" smtClean="0"/>
              <a:t>Statics</a:t>
            </a:r>
            <a:endParaRPr lang="en-US" sz="2200" dirty="0"/>
          </a:p>
          <a:p>
            <a:r>
              <a:rPr lang="en-US" sz="2200" dirty="0"/>
              <a:t>Call Stack</a:t>
            </a:r>
          </a:p>
          <a:p>
            <a:r>
              <a:rPr lang="en-US" sz="2200" dirty="0"/>
              <a:t>Terminal </a:t>
            </a:r>
            <a:r>
              <a:rPr lang="en-US" sz="2200" dirty="0" smtClean="0"/>
              <a:t>I/O</a:t>
            </a:r>
          </a:p>
          <a:p>
            <a:r>
              <a:rPr lang="en-US" sz="2200" dirty="0" smtClean="0"/>
              <a:t>Code Coverage</a:t>
            </a:r>
          </a:p>
          <a:p>
            <a:r>
              <a:rPr lang="sv-SE" sz="2200" dirty="0" smtClean="0"/>
              <a:t>Profiling</a:t>
            </a:r>
            <a:endParaRPr lang="sv-SE" sz="2200" dirty="0"/>
          </a:p>
          <a:p>
            <a:r>
              <a:rPr lang="sv-SE" sz="2200" dirty="0"/>
              <a:t>Images window</a:t>
            </a:r>
          </a:p>
        </p:txBody>
      </p:sp>
      <p:sp>
        <p:nvSpPr>
          <p:cNvPr id="5" name="Rectangle 4"/>
          <p:cNvSpPr/>
          <p:nvPr/>
        </p:nvSpPr>
        <p:spPr>
          <a:xfrm>
            <a:off x="5148064" y="1196752"/>
            <a:ext cx="352839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200" dirty="0" smtClean="0"/>
              <a:t>C-SPY Macros</a:t>
            </a:r>
            <a:endParaRPr lang="sv-SE" sz="2200" dirty="0"/>
          </a:p>
          <a:p>
            <a:r>
              <a:rPr lang="sv-SE" sz="2200" dirty="0"/>
              <a:t>Stack</a:t>
            </a:r>
          </a:p>
          <a:p>
            <a:r>
              <a:rPr lang="sv-SE" sz="2200" dirty="0"/>
              <a:t>Symbols</a:t>
            </a:r>
          </a:p>
          <a:p>
            <a:r>
              <a:rPr lang="sv-SE" sz="2200" dirty="0" smtClean="0"/>
              <a:t>Code breakpoints</a:t>
            </a:r>
          </a:p>
          <a:p>
            <a:r>
              <a:rPr lang="sv-SE" sz="2200" dirty="0" smtClean="0"/>
              <a:t>Data breakpoints</a:t>
            </a:r>
          </a:p>
          <a:p>
            <a:r>
              <a:rPr lang="sv-SE" sz="2200" dirty="0" smtClean="0"/>
              <a:t>Log breakpoints</a:t>
            </a:r>
          </a:p>
          <a:p>
            <a:r>
              <a:rPr lang="sv-SE" sz="2200" dirty="0" smtClean="0"/>
              <a:t>Trace breakpoints</a:t>
            </a:r>
            <a:endParaRPr lang="sv-SE" sz="2200" dirty="0"/>
          </a:p>
          <a:p>
            <a:r>
              <a:rPr lang="sv-SE" sz="2200" dirty="0"/>
              <a:t>Data </a:t>
            </a:r>
            <a:r>
              <a:rPr lang="sv-SE" sz="2200" dirty="0" smtClean="0"/>
              <a:t>log</a:t>
            </a:r>
          </a:p>
          <a:p>
            <a:r>
              <a:rPr lang="sv-SE" sz="2200" dirty="0" smtClean="0"/>
              <a:t>Event log</a:t>
            </a:r>
            <a:endParaRPr lang="sv-SE" sz="2200" dirty="0"/>
          </a:p>
          <a:p>
            <a:r>
              <a:rPr lang="sv-SE" sz="2200" dirty="0"/>
              <a:t>Trace</a:t>
            </a:r>
          </a:p>
          <a:p>
            <a:r>
              <a:rPr lang="sv-SE" sz="2200" dirty="0"/>
              <a:t>Power log</a:t>
            </a:r>
          </a:p>
          <a:p>
            <a:r>
              <a:rPr lang="sv-SE" sz="2200" dirty="0"/>
              <a:t>Interrupt logging</a:t>
            </a:r>
          </a:p>
          <a:p>
            <a:r>
              <a:rPr lang="sv-SE" sz="2200" dirty="0"/>
              <a:t>Multicore</a:t>
            </a:r>
          </a:p>
          <a:p>
            <a:r>
              <a:rPr lang="sv-SE" sz="2200" dirty="0" smtClean="0"/>
              <a:t>Static </a:t>
            </a:r>
            <a:r>
              <a:rPr lang="sv-SE" sz="2200" dirty="0"/>
              <a:t>analysis</a:t>
            </a:r>
          </a:p>
          <a:p>
            <a:r>
              <a:rPr lang="sv-SE" sz="2200" dirty="0" smtClean="0"/>
              <a:t>Runtime analysis</a:t>
            </a:r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3358737" y="6405198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D90166E-051F-4A30-BB01-A12FF8E5F91A}" type="slidenum">
              <a:rPr lang="sv-SE" sz="1200" smtClean="0">
                <a:solidFill>
                  <a:schemeClr val="bg1">
                    <a:lumMod val="65000"/>
                  </a:schemeClr>
                </a:solidFill>
              </a:rPr>
              <a:pPr algn="ctr"/>
              <a:t>17</a:t>
            </a:fld>
            <a:endParaRPr lang="sv-SE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24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7355160" cy="1143000"/>
          </a:xfrm>
        </p:spPr>
        <p:txBody>
          <a:bodyPr/>
          <a:lstStyle/>
          <a:p>
            <a:r>
              <a:rPr lang="sv-SE" dirty="0" err="1"/>
              <a:t>Comprehensive</a:t>
            </a:r>
            <a:r>
              <a:rPr lang="sv-SE" dirty="0"/>
              <a:t> </a:t>
            </a:r>
            <a:r>
              <a:rPr lang="sv-SE" dirty="0" err="1"/>
              <a:t>debugger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75858" y="1453932"/>
            <a:ext cx="3632647" cy="95986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sv-SE" sz="900" dirty="0">
                <a:solidFill>
                  <a:schemeClr val="tx1"/>
                </a:solidFill>
              </a:rPr>
              <a:t>Broad </a:t>
            </a:r>
            <a:r>
              <a:rPr lang="sv-SE" sz="900" dirty="0" err="1">
                <a:solidFill>
                  <a:schemeClr val="tx1"/>
                </a:solidFill>
              </a:rPr>
              <a:t>range</a:t>
            </a:r>
            <a:r>
              <a:rPr lang="sv-SE" sz="900" dirty="0">
                <a:solidFill>
                  <a:schemeClr val="tx1"/>
                </a:solidFill>
              </a:rPr>
              <a:t> </a:t>
            </a:r>
            <a:r>
              <a:rPr lang="sv-SE" sz="900" dirty="0" err="1">
                <a:solidFill>
                  <a:schemeClr val="tx1"/>
                </a:solidFill>
              </a:rPr>
              <a:t>of</a:t>
            </a:r>
            <a:r>
              <a:rPr lang="sv-SE" sz="900" dirty="0">
                <a:solidFill>
                  <a:schemeClr val="tx1"/>
                </a:solidFill>
              </a:rPr>
              <a:t> in-</a:t>
            </a:r>
            <a:r>
              <a:rPr lang="sv-SE" sz="900" dirty="0" err="1">
                <a:solidFill>
                  <a:schemeClr val="tx1"/>
                </a:solidFill>
              </a:rPr>
              <a:t>circuit</a:t>
            </a:r>
            <a:r>
              <a:rPr lang="sv-SE" sz="900" dirty="0">
                <a:solidFill>
                  <a:schemeClr val="tx1"/>
                </a:solidFill>
              </a:rPr>
              <a:t> </a:t>
            </a:r>
            <a:r>
              <a:rPr lang="sv-SE" sz="900" dirty="0" err="1">
                <a:solidFill>
                  <a:schemeClr val="tx1"/>
                </a:solidFill>
              </a:rPr>
              <a:t>debugging</a:t>
            </a:r>
            <a:r>
              <a:rPr lang="sv-SE" sz="900" dirty="0">
                <a:solidFill>
                  <a:schemeClr val="tx1"/>
                </a:solidFill>
              </a:rPr>
              <a:t> </a:t>
            </a:r>
            <a:r>
              <a:rPr lang="sv-SE" sz="900" dirty="0" err="1">
                <a:solidFill>
                  <a:schemeClr val="tx1"/>
                </a:solidFill>
              </a:rPr>
              <a:t>probes</a:t>
            </a:r>
            <a:r>
              <a:rPr lang="sv-SE" sz="900" dirty="0">
                <a:solidFill>
                  <a:schemeClr val="tx1"/>
                </a:solidFill>
              </a:rPr>
              <a:t> supported</a:t>
            </a:r>
          </a:p>
          <a:p>
            <a:pPr marL="171450" lvl="1" indent="-171450">
              <a:buFont typeface="Arial" pitchFamily="34" charset="0"/>
              <a:buChar char="•"/>
            </a:pPr>
            <a:r>
              <a:rPr lang="sv-SE" sz="900" dirty="0" err="1">
                <a:solidFill>
                  <a:schemeClr val="tx1"/>
                </a:solidFill>
              </a:rPr>
              <a:t>Trace</a:t>
            </a:r>
            <a:r>
              <a:rPr lang="sv-SE" sz="900" dirty="0">
                <a:solidFill>
                  <a:schemeClr val="tx1"/>
                </a:solidFill>
              </a:rPr>
              <a:t> support</a:t>
            </a:r>
          </a:p>
          <a:p>
            <a:pPr marL="171450" lvl="1" indent="-171450">
              <a:buFont typeface="Arial" pitchFamily="34" charset="0"/>
              <a:buChar char="•"/>
            </a:pPr>
            <a:r>
              <a:rPr lang="sv-SE" sz="900" dirty="0" err="1">
                <a:solidFill>
                  <a:schemeClr val="tx1"/>
                </a:solidFill>
              </a:rPr>
              <a:t>Direct</a:t>
            </a:r>
            <a:r>
              <a:rPr lang="sv-SE" sz="900" dirty="0">
                <a:solidFill>
                  <a:schemeClr val="tx1"/>
                </a:solidFill>
              </a:rPr>
              <a:t> flash </a:t>
            </a:r>
            <a:r>
              <a:rPr lang="sv-SE" sz="900" dirty="0" err="1">
                <a:solidFill>
                  <a:schemeClr val="tx1"/>
                </a:solidFill>
              </a:rPr>
              <a:t>erase</a:t>
            </a:r>
            <a:r>
              <a:rPr lang="sv-SE" sz="900" dirty="0">
                <a:solidFill>
                  <a:schemeClr val="tx1"/>
                </a:solidFill>
              </a:rPr>
              <a:t> and </a:t>
            </a:r>
            <a:r>
              <a:rPr lang="sv-SE" sz="900" dirty="0" err="1">
                <a:solidFill>
                  <a:schemeClr val="tx1"/>
                </a:solidFill>
              </a:rPr>
              <a:t>download</a:t>
            </a:r>
            <a:endParaRPr lang="sv-SE" sz="900" dirty="0">
              <a:solidFill>
                <a:schemeClr val="tx1"/>
              </a:solidFill>
            </a:endParaRPr>
          </a:p>
          <a:p>
            <a:pPr marL="171450" lvl="1" indent="-171450">
              <a:buFont typeface="Arial" pitchFamily="34" charset="0"/>
              <a:buChar char="•"/>
            </a:pPr>
            <a:r>
              <a:rPr lang="sv-SE" sz="900" dirty="0">
                <a:solidFill>
                  <a:schemeClr val="tx1"/>
                </a:solidFill>
              </a:rPr>
              <a:t>C like </a:t>
            </a:r>
            <a:r>
              <a:rPr lang="sv-SE" sz="900" dirty="0" err="1">
                <a:solidFill>
                  <a:schemeClr val="tx1"/>
                </a:solidFill>
              </a:rPr>
              <a:t>macro</a:t>
            </a:r>
            <a:r>
              <a:rPr lang="sv-SE" sz="900" dirty="0">
                <a:solidFill>
                  <a:schemeClr val="tx1"/>
                </a:solidFill>
              </a:rPr>
              <a:t> system </a:t>
            </a:r>
            <a:r>
              <a:rPr lang="sv-SE" sz="900" dirty="0" err="1">
                <a:solidFill>
                  <a:schemeClr val="tx1"/>
                </a:solidFill>
              </a:rPr>
              <a:t>extends</a:t>
            </a:r>
            <a:r>
              <a:rPr lang="sv-SE" sz="900" dirty="0">
                <a:solidFill>
                  <a:schemeClr val="tx1"/>
                </a:solidFill>
              </a:rPr>
              <a:t> </a:t>
            </a:r>
            <a:r>
              <a:rPr lang="sv-SE" sz="900" dirty="0" err="1">
                <a:solidFill>
                  <a:schemeClr val="tx1"/>
                </a:solidFill>
              </a:rPr>
              <a:t>debugger</a:t>
            </a:r>
            <a:r>
              <a:rPr lang="sv-SE" sz="900" dirty="0">
                <a:solidFill>
                  <a:schemeClr val="tx1"/>
                </a:solidFill>
              </a:rPr>
              <a:t> </a:t>
            </a:r>
            <a:r>
              <a:rPr lang="sv-SE" sz="900" dirty="0" err="1">
                <a:solidFill>
                  <a:schemeClr val="tx1"/>
                </a:solidFill>
              </a:rPr>
              <a:t>capabilities</a:t>
            </a:r>
            <a:endParaRPr lang="sv-SE" sz="900" dirty="0">
              <a:solidFill>
                <a:schemeClr val="tx1"/>
              </a:solidFill>
            </a:endParaRPr>
          </a:p>
          <a:p>
            <a:pPr marL="171450" lvl="1" indent="-171450">
              <a:buFont typeface="Arial" pitchFamily="34" charset="0"/>
              <a:buChar char="•"/>
            </a:pPr>
            <a:r>
              <a:rPr lang="sv-SE" sz="900" dirty="0" err="1">
                <a:solidFill>
                  <a:schemeClr val="tx1"/>
                </a:solidFill>
              </a:rPr>
              <a:t>Built</a:t>
            </a:r>
            <a:r>
              <a:rPr lang="sv-SE" sz="900" dirty="0">
                <a:solidFill>
                  <a:schemeClr val="tx1"/>
                </a:solidFill>
              </a:rPr>
              <a:t>-in simulator driver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42" y="2541893"/>
            <a:ext cx="6266682" cy="42474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69780" y="1635649"/>
            <a:ext cx="1517003" cy="785915"/>
          </a:xfrm>
          <a:prstGeom prst="rect">
            <a:avLst/>
          </a:prstGeom>
          <a:solidFill>
            <a:srgbClr val="FFD6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>
              <a:buClr>
                <a:schemeClr val="tx2"/>
              </a:buClr>
            </a:pPr>
            <a:r>
              <a:rPr lang="sv-SE" sz="1050" dirty="0">
                <a:solidFill>
                  <a:schemeClr val="tx1"/>
                </a:solidFill>
              </a:rPr>
              <a:t>Edit source </a:t>
            </a:r>
            <a:r>
              <a:rPr lang="sv-SE" sz="1050" dirty="0" err="1">
                <a:solidFill>
                  <a:schemeClr val="tx1"/>
                </a:solidFill>
              </a:rPr>
              <a:t>files</a:t>
            </a:r>
            <a:r>
              <a:rPr lang="sv-SE" sz="1050" dirty="0">
                <a:solidFill>
                  <a:schemeClr val="tx1"/>
                </a:solidFill>
              </a:rPr>
              <a:t> </a:t>
            </a:r>
            <a:r>
              <a:rPr lang="sv-SE" sz="1050" dirty="0" err="1">
                <a:solidFill>
                  <a:schemeClr val="tx1"/>
                </a:solidFill>
              </a:rPr>
              <a:t>without</a:t>
            </a:r>
            <a:r>
              <a:rPr lang="sv-SE" sz="1050" dirty="0">
                <a:solidFill>
                  <a:schemeClr val="tx1"/>
                </a:solidFill>
              </a:rPr>
              <a:t> </a:t>
            </a:r>
            <a:r>
              <a:rPr lang="sv-SE" sz="1050" dirty="0" err="1">
                <a:solidFill>
                  <a:schemeClr val="tx1"/>
                </a:solidFill>
              </a:rPr>
              <a:t>leaving</a:t>
            </a:r>
            <a:r>
              <a:rPr lang="sv-SE" sz="1050" dirty="0">
                <a:solidFill>
                  <a:schemeClr val="tx1"/>
                </a:solidFill>
              </a:rPr>
              <a:t> the </a:t>
            </a:r>
            <a:r>
              <a:rPr lang="sv-SE" sz="1050" dirty="0" err="1">
                <a:solidFill>
                  <a:schemeClr val="tx1"/>
                </a:solidFill>
              </a:rPr>
              <a:t>debug</a:t>
            </a:r>
            <a:r>
              <a:rPr lang="sv-SE" sz="1050" dirty="0">
                <a:solidFill>
                  <a:schemeClr val="tx1"/>
                </a:solidFill>
              </a:rPr>
              <a:t> session 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8156" y="5940215"/>
            <a:ext cx="1419026" cy="610911"/>
            <a:chOff x="2046255" y="281311"/>
            <a:chExt cx="1396541" cy="963921"/>
          </a:xfrm>
        </p:grpSpPr>
        <p:sp>
          <p:nvSpPr>
            <p:cNvPr id="7" name="Rectangle 6"/>
            <p:cNvSpPr/>
            <p:nvPr/>
          </p:nvSpPr>
          <p:spPr>
            <a:xfrm>
              <a:off x="2046255" y="281311"/>
              <a:ext cx="1154405" cy="963921"/>
            </a:xfrm>
            <a:prstGeom prst="rect">
              <a:avLst/>
            </a:prstGeom>
            <a:solidFill>
              <a:srgbClr val="FFD6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r>
                <a:rPr lang="sv-SE" sz="1050">
                  <a:solidFill>
                    <a:schemeClr val="tx1"/>
                  </a:solidFill>
                </a:rPr>
                <a:t>RTOS awareness</a:t>
              </a:r>
            </a:p>
          </p:txBody>
        </p:sp>
        <p:sp>
          <p:nvSpPr>
            <p:cNvPr id="8" name="Isosceles Triangle 7"/>
            <p:cNvSpPr/>
            <p:nvPr/>
          </p:nvSpPr>
          <p:spPr>
            <a:xfrm rot="5400000">
              <a:off x="3087556" y="640506"/>
              <a:ext cx="464947" cy="245533"/>
            </a:xfrm>
            <a:prstGeom prst="triangle">
              <a:avLst/>
            </a:prstGeom>
            <a:solidFill>
              <a:srgbClr val="FFD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58" y="5126588"/>
            <a:ext cx="1424822" cy="586805"/>
            <a:chOff x="723188" y="956819"/>
            <a:chExt cx="1402245" cy="925885"/>
          </a:xfrm>
        </p:grpSpPr>
        <p:sp>
          <p:nvSpPr>
            <p:cNvPr id="10" name="Rectangle 9"/>
            <p:cNvSpPr/>
            <p:nvPr/>
          </p:nvSpPr>
          <p:spPr>
            <a:xfrm>
              <a:off x="723188" y="956819"/>
              <a:ext cx="1156715" cy="925885"/>
            </a:xfrm>
            <a:prstGeom prst="rect">
              <a:avLst/>
            </a:prstGeom>
            <a:solidFill>
              <a:srgbClr val="FFD6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r>
                <a:rPr lang="sv-SE" sz="1050">
                  <a:solidFill>
                    <a:schemeClr val="tx1"/>
                  </a:solidFill>
                </a:rPr>
                <a:t>Power vizualization</a:t>
              </a:r>
            </a:p>
          </p:txBody>
        </p:sp>
        <p:sp>
          <p:nvSpPr>
            <p:cNvPr id="11" name="Isosceles Triangle 10"/>
            <p:cNvSpPr/>
            <p:nvPr/>
          </p:nvSpPr>
          <p:spPr>
            <a:xfrm rot="5400000">
              <a:off x="1770193" y="1412885"/>
              <a:ext cx="464948" cy="245533"/>
            </a:xfrm>
            <a:prstGeom prst="triangle">
              <a:avLst/>
            </a:prstGeom>
            <a:solidFill>
              <a:srgbClr val="FFD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05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160" y="3120928"/>
            <a:ext cx="1419027" cy="360000"/>
            <a:chOff x="706145" y="1237592"/>
            <a:chExt cx="1396541" cy="568023"/>
          </a:xfrm>
        </p:grpSpPr>
        <p:sp>
          <p:nvSpPr>
            <p:cNvPr id="13" name="Rectangle 12"/>
            <p:cNvSpPr/>
            <p:nvPr/>
          </p:nvSpPr>
          <p:spPr>
            <a:xfrm>
              <a:off x="706145" y="1237592"/>
              <a:ext cx="1173757" cy="568023"/>
            </a:xfrm>
            <a:prstGeom prst="rect">
              <a:avLst/>
            </a:prstGeom>
            <a:solidFill>
              <a:srgbClr val="FFD6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7150" indent="0">
                <a:buClr>
                  <a:schemeClr val="tx2"/>
                </a:buClr>
                <a:buFont typeface="Arial" charset="0"/>
                <a:buNone/>
              </a:pPr>
              <a:r>
                <a:rPr lang="sv-SE" sz="1050">
                  <a:solidFill>
                    <a:schemeClr val="tx1"/>
                  </a:solidFill>
                </a:rPr>
                <a:t>Stack usage</a:t>
              </a:r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5400000">
              <a:off x="1804174" y="1419433"/>
              <a:ext cx="374239" cy="222784"/>
            </a:xfrm>
            <a:prstGeom prst="triangle">
              <a:avLst/>
            </a:prstGeom>
            <a:solidFill>
              <a:srgbClr val="FFD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19147" y="1635651"/>
            <a:ext cx="1812898" cy="874437"/>
            <a:chOff x="728821" y="1236956"/>
            <a:chExt cx="1812898" cy="887987"/>
          </a:xfrm>
        </p:grpSpPr>
        <p:sp>
          <p:nvSpPr>
            <p:cNvPr id="16" name="Rectangle 15"/>
            <p:cNvSpPr/>
            <p:nvPr/>
          </p:nvSpPr>
          <p:spPr>
            <a:xfrm>
              <a:off x="728821" y="1236956"/>
              <a:ext cx="1812898" cy="694599"/>
            </a:xfrm>
            <a:prstGeom prst="rect">
              <a:avLst/>
            </a:prstGeom>
            <a:solidFill>
              <a:srgbClr val="FFD6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sz="1050">
                  <a:solidFill>
                    <a:schemeClr val="tx1"/>
                  </a:solidFill>
                </a:rPr>
                <a:t>Integrated debugger for source and disassembly debugging</a:t>
              </a:r>
            </a:p>
          </p:txBody>
        </p:sp>
        <p:sp>
          <p:nvSpPr>
            <p:cNvPr id="17" name="Isosceles Triangle 16"/>
            <p:cNvSpPr/>
            <p:nvPr/>
          </p:nvSpPr>
          <p:spPr>
            <a:xfrm rot="10800000">
              <a:off x="1822759" y="1907085"/>
              <a:ext cx="342880" cy="217858"/>
            </a:xfrm>
            <a:prstGeom prst="triangle">
              <a:avLst/>
            </a:prstGeom>
            <a:solidFill>
              <a:srgbClr val="FFD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18" name="Isosceles Triangle 17"/>
          <p:cNvSpPr/>
          <p:nvPr/>
        </p:nvSpPr>
        <p:spPr>
          <a:xfrm rot="10800000">
            <a:off x="3930641" y="2406548"/>
            <a:ext cx="342880" cy="217859"/>
          </a:xfrm>
          <a:prstGeom prst="triangle">
            <a:avLst/>
          </a:prstGeom>
          <a:solidFill>
            <a:srgbClr val="FF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/>
          </a:p>
        </p:txBody>
      </p:sp>
      <p:grpSp>
        <p:nvGrpSpPr>
          <p:cNvPr id="19" name="Group 18"/>
          <p:cNvGrpSpPr/>
          <p:nvPr/>
        </p:nvGrpSpPr>
        <p:grpSpPr>
          <a:xfrm>
            <a:off x="7497611" y="3427296"/>
            <a:ext cx="1548622" cy="785915"/>
            <a:chOff x="7525640" y="2972107"/>
            <a:chExt cx="1417623" cy="785914"/>
          </a:xfrm>
        </p:grpSpPr>
        <p:sp>
          <p:nvSpPr>
            <p:cNvPr id="20" name="Rectangle 19"/>
            <p:cNvSpPr/>
            <p:nvPr/>
          </p:nvSpPr>
          <p:spPr>
            <a:xfrm>
              <a:off x="7740354" y="2972107"/>
              <a:ext cx="1202909" cy="785914"/>
            </a:xfrm>
            <a:prstGeom prst="rect">
              <a:avLst/>
            </a:prstGeom>
            <a:solidFill>
              <a:srgbClr val="FFD6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sz="1050">
                  <a:solidFill>
                    <a:schemeClr val="tx1"/>
                  </a:solidFill>
                </a:rPr>
                <a:t>Dockable windows and tab groups</a:t>
              </a:r>
            </a:p>
          </p:txBody>
        </p:sp>
        <p:sp>
          <p:nvSpPr>
            <p:cNvPr id="21" name="Isosceles Triangle 20"/>
            <p:cNvSpPr/>
            <p:nvPr/>
          </p:nvSpPr>
          <p:spPr>
            <a:xfrm rot="16200000">
              <a:off x="7461467" y="3259466"/>
              <a:ext cx="342880" cy="214534"/>
            </a:xfrm>
            <a:prstGeom prst="triangle">
              <a:avLst/>
            </a:prstGeom>
            <a:solidFill>
              <a:srgbClr val="FFD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507355" y="5852711"/>
            <a:ext cx="1538878" cy="785915"/>
            <a:chOff x="7541147" y="2973775"/>
            <a:chExt cx="1538878" cy="785914"/>
          </a:xfrm>
        </p:grpSpPr>
        <p:sp>
          <p:nvSpPr>
            <p:cNvPr id="23" name="Rectangle 22"/>
            <p:cNvSpPr/>
            <p:nvPr/>
          </p:nvSpPr>
          <p:spPr>
            <a:xfrm>
              <a:off x="7745950" y="2973775"/>
              <a:ext cx="1334075" cy="785914"/>
            </a:xfrm>
            <a:prstGeom prst="rect">
              <a:avLst/>
            </a:prstGeom>
            <a:solidFill>
              <a:srgbClr val="FFD6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sz="1050" smtClean="0">
                  <a:solidFill>
                    <a:schemeClr val="tx1"/>
                  </a:solidFill>
                </a:rPr>
                <a:t>Performance analysis</a:t>
              </a:r>
              <a:endParaRPr lang="sv-SE" sz="1050">
                <a:solidFill>
                  <a:schemeClr val="tx1"/>
                </a:solidFill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 rot="16200000">
              <a:off x="7476974" y="3259466"/>
              <a:ext cx="342880" cy="214534"/>
            </a:xfrm>
            <a:prstGeom prst="triangle">
              <a:avLst/>
            </a:prstGeom>
            <a:solidFill>
              <a:srgbClr val="FFD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518698" y="5034307"/>
            <a:ext cx="1527537" cy="477011"/>
            <a:chOff x="7505994" y="4587498"/>
            <a:chExt cx="1527537" cy="477011"/>
          </a:xfrm>
        </p:grpSpPr>
        <p:sp>
          <p:nvSpPr>
            <p:cNvPr id="26" name="Rectangle 25"/>
            <p:cNvSpPr/>
            <p:nvPr/>
          </p:nvSpPr>
          <p:spPr>
            <a:xfrm>
              <a:off x="7699456" y="4587498"/>
              <a:ext cx="1334075" cy="477011"/>
            </a:xfrm>
            <a:prstGeom prst="rect">
              <a:avLst/>
            </a:prstGeom>
            <a:solidFill>
              <a:srgbClr val="FFD6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sz="1050" smtClean="0">
                  <a:solidFill>
                    <a:schemeClr val="tx1"/>
                  </a:solidFill>
                </a:rPr>
                <a:t>Timeline window</a:t>
              </a:r>
              <a:endParaRPr lang="sv-SE" sz="1050">
                <a:solidFill>
                  <a:schemeClr val="tx1"/>
                </a:solidFill>
              </a:endParaRPr>
            </a:p>
          </p:txBody>
        </p:sp>
        <p:sp>
          <p:nvSpPr>
            <p:cNvPr id="27" name="Isosceles Triangle 26"/>
            <p:cNvSpPr/>
            <p:nvPr/>
          </p:nvSpPr>
          <p:spPr>
            <a:xfrm rot="16200000">
              <a:off x="7451733" y="4702375"/>
              <a:ext cx="342880" cy="234358"/>
            </a:xfrm>
            <a:prstGeom prst="triangle">
              <a:avLst/>
            </a:prstGeom>
            <a:solidFill>
              <a:srgbClr val="FFD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189215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sv-SE" dirty="0" smtClean="0"/>
              <a:t>BREAKPOINTS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4622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 txBox="1">
            <a:spLocks/>
          </p:cNvSpPr>
          <p:nvPr/>
        </p:nvSpPr>
        <p:spPr>
          <a:xfrm>
            <a:off x="3358737" y="6405198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D90166E-051F-4A30-BB01-A12FF8E5F91A}" type="slidenum">
              <a:rPr lang="sv-SE" sz="1200" smtClean="0">
                <a:solidFill>
                  <a:schemeClr val="bg1">
                    <a:lumMod val="65000"/>
                  </a:schemeClr>
                </a:solidFill>
              </a:rPr>
              <a:pPr algn="ctr"/>
              <a:t>2</a:t>
            </a:fld>
            <a:endParaRPr lang="sv-SE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57083"/>
            <a:ext cx="6897844" cy="1631656"/>
          </a:xfrm>
        </p:spPr>
        <p:txBody>
          <a:bodyPr/>
          <a:lstStyle/>
          <a:p>
            <a:pPr marL="0" indent="0">
              <a:buNone/>
            </a:pPr>
            <a:r>
              <a:rPr lang="sv-SE" sz="2800" b="1" dirty="0" smtClean="0"/>
              <a:t>Sightsys</a:t>
            </a:r>
          </a:p>
          <a:p>
            <a:pPr marL="0" indent="0">
              <a:buNone/>
            </a:pPr>
            <a:r>
              <a:rPr lang="sv-SE" dirty="0"/>
              <a:t>	</a:t>
            </a:r>
            <a:r>
              <a:rPr lang="sv-SE" dirty="0" smtClean="0"/>
              <a:t>Embedded development tools vendor</a:t>
            </a:r>
            <a:endParaRPr lang="sv-SE" dirty="0"/>
          </a:p>
        </p:txBody>
      </p:sp>
      <p:pic>
        <p:nvPicPr>
          <p:cNvPr id="1028" name="Picture 4" descr="X:\Corporate Marketing\Web 2015 images\Måns loggor% startsideexempel\AR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801" y="1124744"/>
            <a:ext cx="1788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X:\Corporate Marketing\Web 2015 images\Måns loggor% startsideexempel\TexasInstrumen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" b="1"/>
          <a:stretch/>
        </p:blipFill>
        <p:spPr bwMode="auto">
          <a:xfrm>
            <a:off x="7351801" y="2981738"/>
            <a:ext cx="1788956" cy="101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X:\Corporate Marketing\Web 2015 images\Måns loggor% startsideexempel\STMicroelectronics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1"/>
          <a:stretch/>
        </p:blipFill>
        <p:spPr bwMode="auto">
          <a:xfrm>
            <a:off x="7355044" y="3999332"/>
            <a:ext cx="1788956" cy="97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X:\Corporate Marketing\Web 2015 images\Måns loggor% startsideexempel\Freescale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6"/>
          <a:stretch/>
        </p:blipFill>
        <p:spPr bwMode="auto">
          <a:xfrm>
            <a:off x="7351801" y="4890052"/>
            <a:ext cx="1788956" cy="99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X:\Corporate Marketing\Web 2015 images\Måns loggor% startsideexempel\Atmel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044" y="5785951"/>
            <a:ext cx="1788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X:\Corporate Marketing\Web 2015 images\Måns loggor% startsideexempel\Renesas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1"/>
          <a:stretch/>
        </p:blipFill>
        <p:spPr bwMode="auto">
          <a:xfrm>
            <a:off x="7352750" y="2030156"/>
            <a:ext cx="1788956" cy="95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oup 21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81738"/>
            <a:ext cx="3781425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X:\Corporate Marketing\Web 2015 images\wifi-blurb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6655" r="81004">
                        <a14:foregroundMark x1="54156" y1="41282" x2="54156" y2="41282"/>
                        <a14:foregroundMark x1="52857" y1="55128" x2="52857" y2="55128"/>
                        <a14:foregroundMark x1="51169" y1="65897" x2="51169" y2="658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12" r="10952"/>
          <a:stretch/>
        </p:blipFill>
        <p:spPr bwMode="auto">
          <a:xfrm>
            <a:off x="3995936" y="3565188"/>
            <a:ext cx="3526799" cy="222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91622" y="3872081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smtClean="0"/>
              <a:t>USB</a:t>
            </a:r>
            <a:endParaRPr lang="sv-SE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4701052" y="5107358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smtClean="0"/>
              <a:t>TCP/IP</a:t>
            </a:r>
            <a:endParaRPr lang="sv-SE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137079" y="5116960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smtClean="0"/>
              <a:t>Bluetooth</a:t>
            </a:r>
            <a:endParaRPr lang="sv-SE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6167589" y="3889965"/>
            <a:ext cx="9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smtClean="0"/>
              <a:t>File system</a:t>
            </a:r>
            <a:endParaRPr lang="sv-SE" sz="1200" dirty="0"/>
          </a:p>
        </p:txBody>
      </p:sp>
      <p:pic>
        <p:nvPicPr>
          <p:cNvPr id="1026" name="Picture 2" descr="sightsy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72"/>
            <a:ext cx="2915816" cy="115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58" y="1951473"/>
            <a:ext cx="1795442" cy="1108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30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There are more than just “normal” code breakpoints:</a:t>
            </a:r>
          </a:p>
          <a:p>
            <a:r>
              <a:rPr lang="en-US" dirty="0"/>
              <a:t>Data breakpoint</a:t>
            </a:r>
            <a:br>
              <a:rPr lang="en-US" dirty="0"/>
            </a:br>
            <a:r>
              <a:rPr lang="en-US" sz="1800" dirty="0" smtClean="0"/>
              <a:t>Halts </a:t>
            </a:r>
            <a:r>
              <a:rPr lang="en-US" sz="1800" dirty="0"/>
              <a:t>the target at access of a specific memory </a:t>
            </a:r>
            <a:r>
              <a:rPr lang="en-US" sz="1800" dirty="0" smtClean="0"/>
              <a:t>location/range set </a:t>
            </a:r>
            <a:r>
              <a:rPr lang="en-US" sz="1800" dirty="0"/>
              <a:t>in memory window, optional with a certain pattern match (dependent on driver</a:t>
            </a:r>
            <a:r>
              <a:rPr lang="en-US" sz="1800" dirty="0" smtClean="0"/>
              <a:t>)</a:t>
            </a:r>
          </a:p>
          <a:p>
            <a:endParaRPr lang="en-US" sz="1800" dirty="0"/>
          </a:p>
          <a:p>
            <a:r>
              <a:rPr lang="en-US" dirty="0"/>
              <a:t>Log breakpoints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Trace start/stop breakpoints</a:t>
            </a:r>
            <a:br>
              <a:rPr lang="en-US" dirty="0"/>
            </a:br>
            <a:r>
              <a:rPr lang="en-US" dirty="0"/>
              <a:t>triggers collection of ETM trace data</a:t>
            </a:r>
          </a:p>
          <a:p>
            <a:endParaRPr lang="en-US" sz="1600" dirty="0"/>
          </a:p>
          <a:p>
            <a:r>
              <a:rPr lang="en-US" dirty="0"/>
              <a:t>Immediate breakpoints</a:t>
            </a:r>
            <a:br>
              <a:rPr lang="en-US" dirty="0"/>
            </a:br>
            <a:r>
              <a:rPr lang="en-US" dirty="0"/>
              <a:t>simulator only, association with C-SPY macros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sv-SE" dirty="0" smtClean="0"/>
              <a:t>OTHER BREAKPOINTS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356992"/>
            <a:ext cx="3290402" cy="1841932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635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2"/>
          <p:cNvSpPr txBox="1">
            <a:spLocks/>
          </p:cNvSpPr>
          <p:nvPr/>
        </p:nvSpPr>
        <p:spPr>
          <a:xfrm>
            <a:off x="3358737" y="6405198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D90166E-051F-4A30-BB01-A12FF8E5F91A}" type="slidenum">
              <a:rPr lang="sv-SE" sz="1200" smtClean="0">
                <a:solidFill>
                  <a:schemeClr val="bg1">
                    <a:lumMod val="65000"/>
                  </a:schemeClr>
                </a:solidFill>
              </a:rPr>
              <a:pPr algn="ctr"/>
              <a:t>20</a:t>
            </a:fld>
            <a:endParaRPr lang="sv-SE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Rectangle 56"/>
          <p:cNvSpPr>
            <a:spLocks noChangeArrowheads="1"/>
          </p:cNvSpPr>
          <p:nvPr/>
        </p:nvSpPr>
        <p:spPr bwMode="auto">
          <a:xfrm>
            <a:off x="6753225" y="6467475"/>
            <a:ext cx="2208213" cy="268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628" tIns="41315" rIns="82628" bIns="41315">
            <a:spAutoFit/>
          </a:bodyPr>
          <a:lstStyle/>
          <a:p>
            <a:pPr algn="r" defTabSz="820738"/>
            <a:r>
              <a:rPr lang="en-US" sz="1200" i="1" dirty="0" smtClean="0">
                <a:solidFill>
                  <a:schemeClr val="bg1">
                    <a:lumMod val="65000"/>
                  </a:schemeClr>
                </a:solidFill>
              </a:rPr>
              <a:t>Breakpoints</a:t>
            </a:r>
            <a:endParaRPr 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32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Breakpoints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700809"/>
            <a:ext cx="8229600" cy="6034617"/>
          </a:xfrm>
        </p:spPr>
        <p:txBody>
          <a:bodyPr/>
          <a:lstStyle/>
          <a:p>
            <a:r>
              <a:rPr lang="en-US" sz="2400" dirty="0"/>
              <a:t>Toggle breakpoints on any C or assembly line.</a:t>
            </a:r>
          </a:p>
          <a:p>
            <a:r>
              <a:rPr lang="en-US" sz="2400" dirty="0"/>
              <a:t>Define complex breakpoint conditions.</a:t>
            </a:r>
          </a:p>
          <a:p>
            <a:r>
              <a:rPr lang="en-US" sz="2400" dirty="0" smtClean="0"/>
              <a:t>Data breakpoint</a:t>
            </a:r>
          </a:p>
          <a:p>
            <a:r>
              <a:rPr lang="en-US" sz="2400" dirty="0" smtClean="0"/>
              <a:t>Log breakpoints</a:t>
            </a:r>
            <a:endParaRPr lang="en-US" sz="2400" dirty="0"/>
          </a:p>
          <a:p>
            <a:endParaRPr lang="sv-S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389107"/>
            <a:ext cx="3766631" cy="211223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635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7" y="2852937"/>
            <a:ext cx="3888431" cy="17560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635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03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On a Cortex M device the debugger (C-SPY) instructs the ”Flash Patch and Breakpoint Unit“ to halt the core on a specific instruction</a:t>
            </a:r>
          </a:p>
          <a:p>
            <a:pPr lvl="1"/>
            <a:r>
              <a:rPr lang="en-US" sz="1800" dirty="0" smtClean="0"/>
              <a:t>Limit in number of breakpoints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Software breakpoints </a:t>
            </a:r>
          </a:p>
          <a:p>
            <a:pPr lvl="1"/>
            <a:r>
              <a:rPr lang="en-US" sz="1800" dirty="0"/>
              <a:t>Here the debugger replaces the instruction where we want the breakpoint with a </a:t>
            </a:r>
            <a:r>
              <a:rPr lang="en-US" sz="1800" dirty="0" err="1"/>
              <a:t>bkpt</a:t>
            </a:r>
            <a:r>
              <a:rPr lang="en-US" sz="1800" dirty="0"/>
              <a:t> instruction. After stopping the instruction is inserted again. </a:t>
            </a:r>
          </a:p>
          <a:p>
            <a:pPr lvl="1"/>
            <a:r>
              <a:rPr lang="en-US" sz="1800" dirty="0"/>
              <a:t>Require the ability to program the memory where the code is placed.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sv-SE" dirty="0" smtClean="0"/>
              <a:t>HARDWARE &amp; SOFTWARE BREAKPOINTS</a:t>
            </a:r>
            <a:endParaRPr lang="sv-S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994798"/>
              </p:ext>
            </p:extLst>
          </p:nvPr>
        </p:nvGraphicFramePr>
        <p:xfrm>
          <a:off x="395536" y="3284984"/>
          <a:ext cx="8208912" cy="1451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0653"/>
                <a:gridCol w="837659"/>
                <a:gridCol w="864096"/>
                <a:gridCol w="792088"/>
                <a:gridCol w="864096"/>
                <a:gridCol w="720080"/>
                <a:gridCol w="720080"/>
                <a:gridCol w="720080"/>
                <a:gridCol w="720080"/>
              </a:tblGrid>
              <a:tr h="374224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ARM7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ARM9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CM0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CM0+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CM3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CM4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CM7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CR4</a:t>
                      </a:r>
                      <a:endParaRPr lang="sv-SE" dirty="0"/>
                    </a:p>
                  </a:txBody>
                  <a:tcPr/>
                </a:tc>
              </a:tr>
              <a:tr h="436842">
                <a:tc>
                  <a:txBody>
                    <a:bodyPr/>
                    <a:lstStyle/>
                    <a:p>
                      <a:r>
                        <a:rPr lang="sv-SE" dirty="0" smtClean="0"/>
                        <a:t>Breakpoints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2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2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≤ 4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6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6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6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8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4</a:t>
                      </a:r>
                      <a:endParaRPr lang="sv-SE" dirty="0"/>
                    </a:p>
                  </a:txBody>
                  <a:tcPr/>
                </a:tc>
              </a:tr>
              <a:tr h="436842">
                <a:tc>
                  <a:txBody>
                    <a:bodyPr/>
                    <a:lstStyle/>
                    <a:p>
                      <a:r>
                        <a:rPr lang="sv-SE" dirty="0" smtClean="0"/>
                        <a:t>Watchpoints (DWT)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≤ 2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4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4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4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4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 smtClean="0"/>
                        <a:t>8</a:t>
                      </a:r>
                      <a:endParaRPr lang="sv-S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2"/>
          <p:cNvSpPr txBox="1">
            <a:spLocks/>
          </p:cNvSpPr>
          <p:nvPr/>
        </p:nvSpPr>
        <p:spPr>
          <a:xfrm>
            <a:off x="3358737" y="6405198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D90166E-051F-4A30-BB01-A12FF8E5F91A}" type="slidenum">
              <a:rPr lang="sv-SE" sz="1200" smtClean="0">
                <a:solidFill>
                  <a:schemeClr val="bg1">
                    <a:lumMod val="65000"/>
                  </a:schemeClr>
                </a:solidFill>
              </a:rPr>
              <a:pPr algn="ctr"/>
              <a:t>22</a:t>
            </a:fld>
            <a:endParaRPr lang="sv-SE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Rectangle 56"/>
          <p:cNvSpPr>
            <a:spLocks noChangeArrowheads="1"/>
          </p:cNvSpPr>
          <p:nvPr/>
        </p:nvSpPr>
        <p:spPr bwMode="auto">
          <a:xfrm>
            <a:off x="6753225" y="6467475"/>
            <a:ext cx="2208213" cy="268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628" tIns="41315" rIns="82628" bIns="41315">
            <a:spAutoFit/>
          </a:bodyPr>
          <a:lstStyle/>
          <a:p>
            <a:pPr algn="r" defTabSz="820738"/>
            <a:r>
              <a:rPr lang="en-US" sz="1200" i="1" dirty="0" smtClean="0">
                <a:solidFill>
                  <a:schemeClr val="bg1">
                    <a:lumMod val="65000"/>
                  </a:schemeClr>
                </a:solidFill>
              </a:rPr>
              <a:t>Breakpoints</a:t>
            </a:r>
            <a:endParaRPr 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2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7"/>
          </p:nvPr>
        </p:nvSpPr>
        <p:spPr>
          <a:xfrm>
            <a:off x="66430" y="3169817"/>
            <a:ext cx="8970066" cy="1123279"/>
          </a:xfrm>
        </p:spPr>
        <p:txBody>
          <a:bodyPr/>
          <a:lstStyle/>
          <a:p>
            <a:r>
              <a:rPr lang="sv-SE" dirty="0" smtClean="0"/>
              <a:t>SERIAL WIRE DEBUG</a:t>
            </a:r>
          </a:p>
          <a:p>
            <a:pPr algn="l"/>
            <a:r>
              <a:rPr lang="sv-SE" dirty="0" smtClean="0"/>
              <a:t>            -SWD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6245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JTAG was originally intended as a test interface</a:t>
            </a:r>
          </a:p>
          <a:p>
            <a:r>
              <a:rPr lang="en-US" dirty="0" smtClean="0"/>
              <a:t>Each device implement its Test Access Port</a:t>
            </a:r>
          </a:p>
          <a:p>
            <a:r>
              <a:rPr lang="en-US" dirty="0" smtClean="0"/>
              <a:t>Four pins, inefficiently used</a:t>
            </a:r>
          </a:p>
          <a:p>
            <a:pPr lvl="1"/>
            <a:r>
              <a:rPr lang="en-US" dirty="0" smtClean="0"/>
              <a:t>640Kbytes/sec per data pin at 20MHz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SWD is a debug interface</a:t>
            </a:r>
          </a:p>
          <a:p>
            <a:r>
              <a:rPr lang="en-US" dirty="0" smtClean="0"/>
              <a:t>Two pins	</a:t>
            </a:r>
          </a:p>
          <a:p>
            <a:pPr lvl="1"/>
            <a:r>
              <a:rPr lang="en-US" dirty="0" smtClean="0"/>
              <a:t>1600 Kbytes/sec at 20MHz with a single data pin</a:t>
            </a:r>
          </a:p>
          <a:p>
            <a:pPr lvl="1"/>
            <a:r>
              <a:rPr lang="en-US" dirty="0" smtClean="0"/>
              <a:t>8 pin packages M0 devices</a:t>
            </a:r>
          </a:p>
          <a:p>
            <a:r>
              <a:rPr lang="en-US" dirty="0" smtClean="0"/>
              <a:t> Small design </a:t>
            </a:r>
          </a:p>
          <a:p>
            <a:pPr lvl="1"/>
            <a:r>
              <a:rPr lang="en-US" dirty="0" smtClean="0"/>
              <a:t>2500 gates additionally</a:t>
            </a:r>
          </a:p>
          <a:p>
            <a:r>
              <a:rPr lang="en-US" sz="4000" dirty="0" smtClean="0"/>
              <a:t>NEW POSSIBILITIES</a:t>
            </a: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sv-SE" dirty="0" smtClean="0"/>
              <a:t>SWD, THE MODERN JTAG REPLACEMENT</a:t>
            </a:r>
            <a:endParaRPr lang="sv-SE" dirty="0"/>
          </a:p>
        </p:txBody>
      </p:sp>
      <p:sp>
        <p:nvSpPr>
          <p:cNvPr id="8" name="Slide Number Placeholder 2"/>
          <p:cNvSpPr txBox="1">
            <a:spLocks/>
          </p:cNvSpPr>
          <p:nvPr/>
        </p:nvSpPr>
        <p:spPr>
          <a:xfrm>
            <a:off x="3358737" y="6405198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D90166E-051F-4A30-BB01-A12FF8E5F91A}" type="slidenum">
              <a:rPr lang="sv-SE" sz="1200" smtClean="0">
                <a:solidFill>
                  <a:schemeClr val="bg1">
                    <a:lumMod val="65000"/>
                  </a:schemeClr>
                </a:solidFill>
              </a:rPr>
              <a:pPr algn="ctr"/>
              <a:t>24</a:t>
            </a:fld>
            <a:endParaRPr lang="sv-SE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Rectangle 56"/>
          <p:cNvSpPr>
            <a:spLocks noChangeArrowheads="1"/>
          </p:cNvSpPr>
          <p:nvPr/>
        </p:nvSpPr>
        <p:spPr bwMode="auto">
          <a:xfrm>
            <a:off x="6753225" y="6467475"/>
            <a:ext cx="2208213" cy="268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628" tIns="41315" rIns="82628" bIns="41315">
            <a:spAutoFit/>
          </a:bodyPr>
          <a:lstStyle/>
          <a:p>
            <a:pPr algn="r" defTabSz="820738"/>
            <a:r>
              <a:rPr lang="en-US" sz="1200" i="1" dirty="0" smtClean="0">
                <a:solidFill>
                  <a:schemeClr val="bg1">
                    <a:lumMod val="65000"/>
                  </a:schemeClr>
                </a:solidFill>
              </a:rPr>
              <a:t>SWD</a:t>
            </a:r>
            <a:endParaRPr 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79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1"/>
          <p:cNvSpPr>
            <a:spLocks noChangeArrowheads="1"/>
          </p:cNvSpPr>
          <p:nvPr/>
        </p:nvSpPr>
        <p:spPr bwMode="auto">
          <a:xfrm>
            <a:off x="5504705" y="1426334"/>
            <a:ext cx="1937409" cy="2981452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solidFill>
                <a:prstClr val="black"/>
              </a:solidFill>
              <a:latin typeface="Times" pitchFamily="18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6999618" y="2836374"/>
            <a:ext cx="703231" cy="241610"/>
          </a:xfrm>
          <a:custGeom>
            <a:avLst/>
            <a:gdLst>
              <a:gd name="connsiteX0" fmla="*/ 0 w 905774"/>
              <a:gd name="connsiteY0" fmla="*/ 0 h 267419"/>
              <a:gd name="connsiteX1" fmla="*/ 439947 w 905774"/>
              <a:gd name="connsiteY1" fmla="*/ 0 h 267419"/>
              <a:gd name="connsiteX2" fmla="*/ 439947 w 905774"/>
              <a:gd name="connsiteY2" fmla="*/ 267419 h 267419"/>
              <a:gd name="connsiteX3" fmla="*/ 905774 w 905774"/>
              <a:gd name="connsiteY3" fmla="*/ 267419 h 267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5774" h="267419">
                <a:moveTo>
                  <a:pt x="0" y="0"/>
                </a:moveTo>
                <a:lnTo>
                  <a:pt x="439947" y="0"/>
                </a:lnTo>
                <a:lnTo>
                  <a:pt x="439947" y="267419"/>
                </a:lnTo>
                <a:lnTo>
                  <a:pt x="905774" y="267419"/>
                </a:lnTo>
              </a:path>
            </a:pathLst>
          </a:cu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>
              <a:solidFill>
                <a:prstClr val="white"/>
              </a:solidFill>
            </a:endParaRPr>
          </a:p>
        </p:txBody>
      </p:sp>
      <p:cxnSp>
        <p:nvCxnSpPr>
          <p:cNvPr id="5" name="Straight Connector 4"/>
          <p:cNvCxnSpPr>
            <a:stCxn id="11" idx="3"/>
          </p:cNvCxnSpPr>
          <p:nvPr/>
        </p:nvCxnSpPr>
        <p:spPr>
          <a:xfrm flipV="1">
            <a:off x="4937187" y="1901470"/>
            <a:ext cx="546514" cy="1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640438" y="1635861"/>
            <a:ext cx="1937409" cy="2981452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solidFill>
                <a:prstClr val="black"/>
              </a:solidFill>
              <a:latin typeface="Times" pitchFamily="18" charset="0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245293" y="1640792"/>
            <a:ext cx="5934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prstClr val="white"/>
                </a:solidFill>
              </a:rPr>
              <a:t>DWT</a:t>
            </a:r>
          </a:p>
        </p:txBody>
      </p:sp>
      <p:sp>
        <p:nvSpPr>
          <p:cNvPr id="9" name="AutoShape 18"/>
          <p:cNvSpPr>
            <a:spLocks noChangeArrowheads="1"/>
          </p:cNvSpPr>
          <p:nvPr/>
        </p:nvSpPr>
        <p:spPr bwMode="auto">
          <a:xfrm>
            <a:off x="888789" y="3983803"/>
            <a:ext cx="1447383" cy="390707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CPU statistics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AutoShape 21"/>
          <p:cNvSpPr>
            <a:spLocks noChangeArrowheads="1"/>
          </p:cNvSpPr>
          <p:nvPr/>
        </p:nvSpPr>
        <p:spPr bwMode="auto">
          <a:xfrm>
            <a:off x="2999778" y="1426336"/>
            <a:ext cx="1937409" cy="95026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solidFill>
                <a:prstClr val="black"/>
              </a:solidFill>
              <a:latin typeface="Times" pitchFamily="18" charset="0"/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3666055" y="1426334"/>
            <a:ext cx="53412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prstClr val="white"/>
                </a:solidFill>
              </a:rPr>
              <a:t>FPB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3" name="AutoShape 24"/>
          <p:cNvSpPr>
            <a:spLocks noChangeArrowheads="1"/>
          </p:cNvSpPr>
          <p:nvPr/>
        </p:nvSpPr>
        <p:spPr bwMode="auto">
          <a:xfrm>
            <a:off x="3242790" y="1761578"/>
            <a:ext cx="1454059" cy="391939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6 breakpoints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Text Box 42"/>
          <p:cNvSpPr txBox="1">
            <a:spLocks noChangeArrowheads="1"/>
          </p:cNvSpPr>
          <p:nvPr/>
        </p:nvSpPr>
        <p:spPr bwMode="auto">
          <a:xfrm>
            <a:off x="6154351" y="1412776"/>
            <a:ext cx="55496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prstClr val="white"/>
                </a:solidFill>
              </a:rPr>
              <a:t>DAP</a:t>
            </a:r>
          </a:p>
        </p:txBody>
      </p:sp>
      <p:sp>
        <p:nvSpPr>
          <p:cNvPr id="17" name="AutoShape 54"/>
          <p:cNvSpPr>
            <a:spLocks noChangeArrowheads="1"/>
          </p:cNvSpPr>
          <p:nvPr/>
        </p:nvSpPr>
        <p:spPr bwMode="auto">
          <a:xfrm>
            <a:off x="5819338" y="2632966"/>
            <a:ext cx="1271133" cy="391939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JTAG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AutoShape 57"/>
          <p:cNvSpPr>
            <a:spLocks noChangeArrowheads="1"/>
          </p:cNvSpPr>
          <p:nvPr/>
        </p:nvSpPr>
        <p:spPr bwMode="auto">
          <a:xfrm>
            <a:off x="5737762" y="1799500"/>
            <a:ext cx="1454059" cy="551548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Live</a:t>
            </a:r>
            <a:endParaRPr lang="en-US" dirty="0">
              <a:solidFill>
                <a:prstClr val="black"/>
              </a:solidFill>
            </a:endParaRPr>
          </a:p>
          <a:p>
            <a:pPr algn="ctr"/>
            <a:r>
              <a:rPr lang="en-US" dirty="0">
                <a:solidFill>
                  <a:prstClr val="black"/>
                </a:solidFill>
              </a:rPr>
              <a:t>core access</a:t>
            </a:r>
            <a:endParaRPr lang="en-US" dirty="0">
              <a:solidFill>
                <a:prstClr val="black"/>
              </a:solidFill>
              <a:latin typeface="Times" pitchFamily="18" charset="0"/>
            </a:endParaRPr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7538722" y="3089960"/>
            <a:ext cx="538363" cy="248475"/>
          </a:xfrm>
          <a:prstGeom prst="roundRect">
            <a:avLst/>
          </a:prstGeom>
          <a:solidFill>
            <a:srgbClr val="FFD6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prstClr val="black"/>
                </a:solidFill>
              </a:rPr>
              <a:t>I-jet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2595353" y="3302567"/>
            <a:ext cx="2888347" cy="519052"/>
          </a:xfrm>
          <a:custGeom>
            <a:avLst/>
            <a:gdLst>
              <a:gd name="connsiteX0" fmla="*/ 543465 w 543465"/>
              <a:gd name="connsiteY0" fmla="*/ 0 h 1337095"/>
              <a:gd name="connsiteX1" fmla="*/ 301925 w 543465"/>
              <a:gd name="connsiteY1" fmla="*/ 0 h 1337095"/>
              <a:gd name="connsiteX2" fmla="*/ 301925 w 543465"/>
              <a:gd name="connsiteY2" fmla="*/ 1337095 h 1337095"/>
              <a:gd name="connsiteX3" fmla="*/ 0 w 543465"/>
              <a:gd name="connsiteY3" fmla="*/ 1337095 h 1337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465" h="1337095">
                <a:moveTo>
                  <a:pt x="543465" y="0"/>
                </a:moveTo>
                <a:lnTo>
                  <a:pt x="301925" y="0"/>
                </a:lnTo>
                <a:lnTo>
                  <a:pt x="301925" y="1337095"/>
                </a:lnTo>
                <a:lnTo>
                  <a:pt x="0" y="1337095"/>
                </a:lnTo>
              </a:path>
            </a:pathLst>
          </a:cu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 flipV="1">
            <a:off x="6998595" y="3077984"/>
            <a:ext cx="703231" cy="332738"/>
          </a:xfrm>
          <a:custGeom>
            <a:avLst/>
            <a:gdLst>
              <a:gd name="connsiteX0" fmla="*/ 0 w 905774"/>
              <a:gd name="connsiteY0" fmla="*/ 0 h 267419"/>
              <a:gd name="connsiteX1" fmla="*/ 439947 w 905774"/>
              <a:gd name="connsiteY1" fmla="*/ 0 h 267419"/>
              <a:gd name="connsiteX2" fmla="*/ 439947 w 905774"/>
              <a:gd name="connsiteY2" fmla="*/ 267419 h 267419"/>
              <a:gd name="connsiteX3" fmla="*/ 905774 w 905774"/>
              <a:gd name="connsiteY3" fmla="*/ 267419 h 267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5774" h="267419">
                <a:moveTo>
                  <a:pt x="0" y="0"/>
                </a:moveTo>
                <a:lnTo>
                  <a:pt x="439947" y="0"/>
                </a:lnTo>
                <a:lnTo>
                  <a:pt x="439947" y="267419"/>
                </a:lnTo>
                <a:lnTo>
                  <a:pt x="905774" y="267419"/>
                </a:lnTo>
              </a:path>
            </a:pathLst>
          </a:cu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>
              <a:solidFill>
                <a:prstClr val="white"/>
              </a:solidFill>
            </a:endParaRPr>
          </a:p>
        </p:txBody>
      </p:sp>
      <p:sp>
        <p:nvSpPr>
          <p:cNvPr id="45" name="AutoShape 12"/>
          <p:cNvSpPr>
            <a:spLocks noChangeArrowheads="1"/>
          </p:cNvSpPr>
          <p:nvPr/>
        </p:nvSpPr>
        <p:spPr bwMode="auto">
          <a:xfrm>
            <a:off x="883450" y="3480937"/>
            <a:ext cx="1452723" cy="390707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Interrupt trace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9" name="AutoShape 51"/>
          <p:cNvSpPr>
            <a:spLocks noChangeArrowheads="1"/>
          </p:cNvSpPr>
          <p:nvPr/>
        </p:nvSpPr>
        <p:spPr bwMode="auto">
          <a:xfrm>
            <a:off x="5832425" y="3201156"/>
            <a:ext cx="1271133" cy="3919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SWD/SWO</a:t>
            </a:r>
            <a:endParaRPr lang="en-US" dirty="0">
              <a:solidFill>
                <a:prstClr val="black"/>
              </a:solidFill>
              <a:latin typeface="Times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9874" y="4711236"/>
            <a:ext cx="2109488" cy="461665"/>
            <a:chOff x="619874" y="4711236"/>
            <a:chExt cx="2109488" cy="461665"/>
          </a:xfrm>
        </p:grpSpPr>
        <p:sp>
          <p:nvSpPr>
            <p:cNvPr id="37" name="AutoShape 63"/>
            <p:cNvSpPr>
              <a:spLocks noChangeArrowheads="1"/>
            </p:cNvSpPr>
            <p:nvPr/>
          </p:nvSpPr>
          <p:spPr bwMode="auto">
            <a:xfrm>
              <a:off x="619874" y="4879050"/>
              <a:ext cx="400568" cy="167622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200">
                <a:solidFill>
                  <a:prstClr val="black"/>
                </a:solidFill>
                <a:latin typeface="Times" pitchFamily="18" charset="0"/>
              </a:endParaRPr>
            </a:p>
          </p:txBody>
        </p:sp>
        <p:sp>
          <p:nvSpPr>
            <p:cNvPr id="38" name="Text Box 65"/>
            <p:cNvSpPr txBox="1">
              <a:spLocks noChangeArrowheads="1"/>
            </p:cNvSpPr>
            <p:nvPr/>
          </p:nvSpPr>
          <p:spPr bwMode="auto">
            <a:xfrm>
              <a:off x="1059161" y="4711236"/>
              <a:ext cx="167020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</a:rPr>
                <a:t>ITM </a:t>
              </a:r>
              <a:br>
                <a:rPr lang="en-US" sz="1200" dirty="0">
                  <a:solidFill>
                    <a:prstClr val="black"/>
                  </a:solidFill>
                </a:rPr>
              </a:br>
              <a:r>
                <a:rPr lang="en-US" sz="1200" dirty="0">
                  <a:solidFill>
                    <a:prstClr val="black"/>
                  </a:solidFill>
                </a:rPr>
                <a:t>Instrumentation Trace</a:t>
              </a:r>
            </a:p>
          </p:txBody>
        </p:sp>
      </p:grpSp>
      <p:sp>
        <p:nvSpPr>
          <p:cNvPr id="65" name="AutoShape 15"/>
          <p:cNvSpPr>
            <a:spLocks noChangeArrowheads="1"/>
          </p:cNvSpPr>
          <p:nvPr/>
        </p:nvSpPr>
        <p:spPr bwMode="auto">
          <a:xfrm>
            <a:off x="882113" y="2978071"/>
            <a:ext cx="1454059" cy="390707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ETM trigger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63888" y="4474872"/>
            <a:ext cx="1083809" cy="571800"/>
            <a:chOff x="3563888" y="4474872"/>
            <a:chExt cx="1083809" cy="571800"/>
          </a:xfrm>
        </p:grpSpPr>
        <p:sp>
          <p:nvSpPr>
            <p:cNvPr id="69" name="AutoShape 34"/>
            <p:cNvSpPr>
              <a:spLocks noChangeArrowheads="1"/>
            </p:cNvSpPr>
            <p:nvPr/>
          </p:nvSpPr>
          <p:spPr bwMode="auto">
            <a:xfrm>
              <a:off x="3571118" y="4518627"/>
              <a:ext cx="1076579" cy="528045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>
                <a:solidFill>
                  <a:prstClr val="black"/>
                </a:solidFill>
                <a:latin typeface="Times" pitchFamily="18" charset="0"/>
              </a:endParaRPr>
            </a:p>
          </p:txBody>
        </p:sp>
        <p:sp>
          <p:nvSpPr>
            <p:cNvPr id="70" name="Text Box 35"/>
            <p:cNvSpPr txBox="1">
              <a:spLocks noChangeArrowheads="1"/>
            </p:cNvSpPr>
            <p:nvPr/>
          </p:nvSpPr>
          <p:spPr bwMode="auto">
            <a:xfrm>
              <a:off x="3563888" y="4474872"/>
              <a:ext cx="53412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prstClr val="white"/>
                  </a:solidFill>
                </a:rPr>
                <a:t>ETB</a:t>
              </a:r>
            </a:p>
          </p:txBody>
        </p:sp>
        <p:sp>
          <p:nvSpPr>
            <p:cNvPr id="71" name="AutoShape 36"/>
            <p:cNvSpPr>
              <a:spLocks noChangeArrowheads="1"/>
            </p:cNvSpPr>
            <p:nvPr/>
          </p:nvSpPr>
          <p:spPr bwMode="auto">
            <a:xfrm>
              <a:off x="3893834" y="4730798"/>
              <a:ext cx="741070" cy="291825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B200">
                    <a:shade val="30000"/>
                    <a:satMod val="115000"/>
                  </a:srgbClr>
                </a:gs>
                <a:gs pos="50000">
                  <a:srgbClr val="FFB200">
                    <a:shade val="67500"/>
                    <a:satMod val="115000"/>
                  </a:srgbClr>
                </a:gs>
                <a:gs pos="100000">
                  <a:srgbClr val="FFB2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solidFill>
                    <a:prstClr val="white"/>
                  </a:solidFill>
                </a:rPr>
                <a:t>instruction </a:t>
              </a:r>
              <a:br>
                <a:rPr lang="en-US" sz="1050" dirty="0">
                  <a:solidFill>
                    <a:prstClr val="white"/>
                  </a:solidFill>
                </a:rPr>
              </a:br>
              <a:r>
                <a:rPr lang="en-US" sz="1050" dirty="0">
                  <a:solidFill>
                    <a:prstClr val="white"/>
                  </a:solidFill>
                </a:rPr>
                <a:t>trace</a:t>
              </a:r>
            </a:p>
          </p:txBody>
        </p:sp>
      </p:grpSp>
      <p:sp>
        <p:nvSpPr>
          <p:cNvPr id="75" name="Freeform 74"/>
          <p:cNvSpPr/>
          <p:nvPr/>
        </p:nvSpPr>
        <p:spPr>
          <a:xfrm>
            <a:off x="4647697" y="3485251"/>
            <a:ext cx="836003" cy="1355824"/>
          </a:xfrm>
          <a:custGeom>
            <a:avLst/>
            <a:gdLst>
              <a:gd name="connsiteX0" fmla="*/ 543465 w 543465"/>
              <a:gd name="connsiteY0" fmla="*/ 0 h 1337095"/>
              <a:gd name="connsiteX1" fmla="*/ 301925 w 543465"/>
              <a:gd name="connsiteY1" fmla="*/ 0 h 1337095"/>
              <a:gd name="connsiteX2" fmla="*/ 301925 w 543465"/>
              <a:gd name="connsiteY2" fmla="*/ 1337095 h 1337095"/>
              <a:gd name="connsiteX3" fmla="*/ 0 w 543465"/>
              <a:gd name="connsiteY3" fmla="*/ 1337095 h 1337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465" h="1337095">
                <a:moveTo>
                  <a:pt x="543465" y="0"/>
                </a:moveTo>
                <a:lnTo>
                  <a:pt x="301925" y="0"/>
                </a:lnTo>
                <a:lnTo>
                  <a:pt x="301925" y="1337095"/>
                </a:lnTo>
                <a:lnTo>
                  <a:pt x="0" y="1337095"/>
                </a:lnTo>
              </a:path>
            </a:pathLst>
          </a:cu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>
              <a:solidFill>
                <a:prstClr val="white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33410" y="5631631"/>
            <a:ext cx="2210942" cy="461665"/>
            <a:chOff x="633410" y="5631631"/>
            <a:chExt cx="2210942" cy="461665"/>
          </a:xfrm>
        </p:grpSpPr>
        <p:sp>
          <p:nvSpPr>
            <p:cNvPr id="79" name="AutoShape 62"/>
            <p:cNvSpPr>
              <a:spLocks noChangeArrowheads="1"/>
            </p:cNvSpPr>
            <p:nvPr/>
          </p:nvSpPr>
          <p:spPr bwMode="auto">
            <a:xfrm>
              <a:off x="633410" y="5799445"/>
              <a:ext cx="400568" cy="167622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B200">
                    <a:shade val="30000"/>
                    <a:satMod val="115000"/>
                  </a:srgbClr>
                </a:gs>
                <a:gs pos="50000">
                  <a:srgbClr val="FFB200">
                    <a:shade val="67500"/>
                    <a:satMod val="115000"/>
                  </a:srgbClr>
                </a:gs>
                <a:gs pos="100000">
                  <a:srgbClr val="FFB2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200">
                <a:solidFill>
                  <a:prstClr val="black"/>
                </a:solidFill>
                <a:latin typeface="Times" pitchFamily="18" charset="0"/>
              </a:endParaRPr>
            </a:p>
          </p:txBody>
        </p:sp>
        <p:sp>
          <p:nvSpPr>
            <p:cNvPr id="80" name="Text Box 64"/>
            <p:cNvSpPr txBox="1">
              <a:spLocks noChangeArrowheads="1"/>
            </p:cNvSpPr>
            <p:nvPr/>
          </p:nvSpPr>
          <p:spPr bwMode="auto">
            <a:xfrm>
              <a:off x="1040653" y="5631631"/>
              <a:ext cx="180369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</a:rPr>
                <a:t>ETB </a:t>
              </a:r>
              <a:br>
                <a:rPr lang="en-US" sz="1200" dirty="0">
                  <a:solidFill>
                    <a:prstClr val="black"/>
                  </a:solidFill>
                </a:rPr>
              </a:br>
              <a:r>
                <a:rPr lang="en-US" sz="1200" dirty="0">
                  <a:solidFill>
                    <a:prstClr val="black"/>
                  </a:solidFill>
                </a:rPr>
                <a:t>Embedded Trace Buffer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9874" y="5158484"/>
            <a:ext cx="2458959" cy="461665"/>
            <a:chOff x="619874" y="5158484"/>
            <a:chExt cx="2458959" cy="461665"/>
          </a:xfrm>
        </p:grpSpPr>
        <p:sp>
          <p:nvSpPr>
            <p:cNvPr id="58" name="AutoShape 62"/>
            <p:cNvSpPr>
              <a:spLocks noChangeArrowheads="1"/>
            </p:cNvSpPr>
            <p:nvPr/>
          </p:nvSpPr>
          <p:spPr bwMode="auto">
            <a:xfrm>
              <a:off x="619874" y="5326298"/>
              <a:ext cx="400568" cy="167622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B200">
                    <a:shade val="30000"/>
                    <a:satMod val="115000"/>
                  </a:srgbClr>
                </a:gs>
                <a:gs pos="50000">
                  <a:srgbClr val="FFB200">
                    <a:shade val="67500"/>
                    <a:satMod val="115000"/>
                  </a:srgbClr>
                </a:gs>
                <a:gs pos="100000">
                  <a:srgbClr val="FFB2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200">
                <a:solidFill>
                  <a:prstClr val="black"/>
                </a:solidFill>
                <a:latin typeface="Times" pitchFamily="18" charset="0"/>
              </a:endParaRPr>
            </a:p>
          </p:txBody>
        </p:sp>
        <p:sp>
          <p:nvSpPr>
            <p:cNvPr id="59" name="Text Box 64"/>
            <p:cNvSpPr txBox="1">
              <a:spLocks noChangeArrowheads="1"/>
            </p:cNvSpPr>
            <p:nvPr/>
          </p:nvSpPr>
          <p:spPr bwMode="auto">
            <a:xfrm>
              <a:off x="1027117" y="5158484"/>
              <a:ext cx="205171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</a:rPr>
                <a:t>ETM </a:t>
              </a:r>
              <a:br>
                <a:rPr lang="en-US" sz="1200" dirty="0">
                  <a:solidFill>
                    <a:prstClr val="black"/>
                  </a:solidFill>
                </a:rPr>
              </a:br>
              <a:r>
                <a:rPr lang="en-US" sz="1200" dirty="0">
                  <a:solidFill>
                    <a:prstClr val="black"/>
                  </a:solidFill>
                </a:rPr>
                <a:t>Embedded Trace </a:t>
              </a:r>
              <a:r>
                <a:rPr lang="en-US" sz="1200" dirty="0" err="1">
                  <a:solidFill>
                    <a:prstClr val="black"/>
                  </a:solidFill>
                </a:rPr>
                <a:t>Macrocell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52" name="Freeform 51"/>
          <p:cNvSpPr/>
          <p:nvPr/>
        </p:nvSpPr>
        <p:spPr>
          <a:xfrm>
            <a:off x="5036453" y="3977934"/>
            <a:ext cx="447248" cy="1726281"/>
          </a:xfrm>
          <a:custGeom>
            <a:avLst/>
            <a:gdLst>
              <a:gd name="connsiteX0" fmla="*/ 543465 w 543465"/>
              <a:gd name="connsiteY0" fmla="*/ 0 h 1337095"/>
              <a:gd name="connsiteX1" fmla="*/ 301925 w 543465"/>
              <a:gd name="connsiteY1" fmla="*/ 0 h 1337095"/>
              <a:gd name="connsiteX2" fmla="*/ 301925 w 543465"/>
              <a:gd name="connsiteY2" fmla="*/ 1337095 h 1337095"/>
              <a:gd name="connsiteX3" fmla="*/ 0 w 543465"/>
              <a:gd name="connsiteY3" fmla="*/ 1337095 h 1337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465" h="1337095">
                <a:moveTo>
                  <a:pt x="543465" y="0"/>
                </a:moveTo>
                <a:lnTo>
                  <a:pt x="301925" y="0"/>
                </a:lnTo>
                <a:lnTo>
                  <a:pt x="301925" y="1337095"/>
                </a:lnTo>
                <a:lnTo>
                  <a:pt x="0" y="1337095"/>
                </a:lnTo>
              </a:path>
            </a:pathLst>
          </a:cu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>
              <a:solidFill>
                <a:prstClr val="white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6951481" y="3964456"/>
            <a:ext cx="751369" cy="2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3099044" y="5176146"/>
            <a:ext cx="1937410" cy="950293"/>
            <a:chOff x="3099044" y="5176146"/>
            <a:chExt cx="1937410" cy="950293"/>
          </a:xfrm>
        </p:grpSpPr>
        <p:sp>
          <p:nvSpPr>
            <p:cNvPr id="56" name="AutoShape 34"/>
            <p:cNvSpPr>
              <a:spLocks noChangeArrowheads="1"/>
            </p:cNvSpPr>
            <p:nvPr/>
          </p:nvSpPr>
          <p:spPr bwMode="auto">
            <a:xfrm>
              <a:off x="3099044" y="5176170"/>
              <a:ext cx="1937410" cy="950269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9525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>
                <a:solidFill>
                  <a:prstClr val="black"/>
                </a:solidFill>
                <a:latin typeface="Times" pitchFamily="18" charset="0"/>
              </a:endParaRPr>
            </a:p>
          </p:txBody>
        </p:sp>
        <p:sp>
          <p:nvSpPr>
            <p:cNvPr id="57" name="Text Box 35"/>
            <p:cNvSpPr txBox="1">
              <a:spLocks noChangeArrowheads="1"/>
            </p:cNvSpPr>
            <p:nvPr/>
          </p:nvSpPr>
          <p:spPr bwMode="auto">
            <a:xfrm>
              <a:off x="3287015" y="5176146"/>
              <a:ext cx="5629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prstClr val="white"/>
                  </a:solidFill>
                </a:rPr>
                <a:t>ETM</a:t>
              </a:r>
            </a:p>
          </p:txBody>
        </p:sp>
        <p:sp>
          <p:nvSpPr>
            <p:cNvPr id="61" name="AutoShape 36"/>
            <p:cNvSpPr>
              <a:spLocks noChangeArrowheads="1"/>
            </p:cNvSpPr>
            <p:nvPr/>
          </p:nvSpPr>
          <p:spPr bwMode="auto">
            <a:xfrm>
              <a:off x="3341532" y="5454426"/>
              <a:ext cx="1455394" cy="573118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B200">
                    <a:shade val="30000"/>
                    <a:satMod val="115000"/>
                  </a:srgbClr>
                </a:gs>
                <a:gs pos="50000">
                  <a:srgbClr val="FFB200">
                    <a:shade val="67500"/>
                    <a:satMod val="115000"/>
                  </a:srgbClr>
                </a:gs>
                <a:gs pos="100000">
                  <a:srgbClr val="FFB2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solidFill>
                    <a:prstClr val="white"/>
                  </a:solidFill>
                </a:rPr>
                <a:t>instruction trace</a:t>
              </a:r>
            </a:p>
          </p:txBody>
        </p:sp>
      </p:grpSp>
      <p:sp>
        <p:nvSpPr>
          <p:cNvPr id="63" name="AutoShape 43"/>
          <p:cNvSpPr>
            <a:spLocks noChangeArrowheads="1"/>
          </p:cNvSpPr>
          <p:nvPr/>
        </p:nvSpPr>
        <p:spPr bwMode="auto">
          <a:xfrm>
            <a:off x="5849129" y="3769345"/>
            <a:ext cx="1231076" cy="39194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B200">
                  <a:shade val="30000"/>
                  <a:satMod val="115000"/>
                </a:srgbClr>
              </a:gs>
              <a:gs pos="50000">
                <a:srgbClr val="FFB200">
                  <a:shade val="67500"/>
                  <a:satMod val="115000"/>
                </a:srgbClr>
              </a:gs>
              <a:gs pos="100000">
                <a:srgbClr val="FFB200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Trace port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882112" y="1948569"/>
            <a:ext cx="1454059" cy="39194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4 watchpoints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7" name="AutoShape 8"/>
          <p:cNvSpPr>
            <a:spLocks noChangeArrowheads="1"/>
          </p:cNvSpPr>
          <p:nvPr/>
        </p:nvSpPr>
        <p:spPr bwMode="auto">
          <a:xfrm>
            <a:off x="882113" y="2473972"/>
            <a:ext cx="1454059" cy="390707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PC sampler</a:t>
            </a:r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3031248" y="2505431"/>
            <a:ext cx="1937410" cy="1845074"/>
            <a:chOff x="3031248" y="2505431"/>
            <a:chExt cx="1937410" cy="1845074"/>
          </a:xfrm>
        </p:grpSpPr>
        <p:sp>
          <p:nvSpPr>
            <p:cNvPr id="26" name="AutoShape 26"/>
            <p:cNvSpPr>
              <a:spLocks noChangeArrowheads="1"/>
            </p:cNvSpPr>
            <p:nvPr/>
          </p:nvSpPr>
          <p:spPr bwMode="auto">
            <a:xfrm>
              <a:off x="3031248" y="2505431"/>
              <a:ext cx="1937410" cy="1845074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>
                <a:solidFill>
                  <a:prstClr val="black"/>
                </a:solidFill>
                <a:latin typeface="Times" pitchFamily="18" charset="0"/>
              </a:endParaRPr>
            </a:p>
          </p:txBody>
        </p:sp>
        <p:sp>
          <p:nvSpPr>
            <p:cNvPr id="27" name="Text Box 30"/>
            <p:cNvSpPr txBox="1">
              <a:spLocks noChangeArrowheads="1"/>
            </p:cNvSpPr>
            <p:nvPr/>
          </p:nvSpPr>
          <p:spPr bwMode="auto">
            <a:xfrm>
              <a:off x="3697524" y="2505432"/>
              <a:ext cx="49244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prstClr val="white"/>
                  </a:solidFill>
                </a:rPr>
                <a:t>ITM</a:t>
              </a:r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43" name="AutoShape 28"/>
            <p:cNvSpPr>
              <a:spLocks noChangeArrowheads="1"/>
            </p:cNvSpPr>
            <p:nvPr/>
          </p:nvSpPr>
          <p:spPr bwMode="auto">
            <a:xfrm>
              <a:off x="3218902" y="2896139"/>
              <a:ext cx="1543920" cy="67172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Software trace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</a:rPr>
                <a:t>32 channels</a:t>
              </a:r>
              <a:endParaRPr lang="en-US" dirty="0">
                <a:solidFill>
                  <a:prstClr val="black"/>
                </a:solidFill>
                <a:latin typeface="Times" pitchFamily="18" charset="0"/>
              </a:endParaRPr>
            </a:p>
          </p:txBody>
        </p:sp>
        <p:sp>
          <p:nvSpPr>
            <p:cNvPr id="41" name="AutoShape 32"/>
            <p:cNvSpPr>
              <a:spLocks noChangeArrowheads="1"/>
            </p:cNvSpPr>
            <p:nvPr/>
          </p:nvSpPr>
          <p:spPr bwMode="auto">
            <a:xfrm>
              <a:off x="3218902" y="3735481"/>
              <a:ext cx="1543920" cy="39194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Time stamping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78" name="Picture 2" descr="I-j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722" y="2716602"/>
            <a:ext cx="1459020" cy="78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20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sv-SE" dirty="0" smtClean="0"/>
              <a:t>ARM CORESIGHT OVERVIEW</a:t>
            </a:r>
            <a:endParaRPr lang="sv-SE" dirty="0"/>
          </a:p>
        </p:txBody>
      </p:sp>
      <p:sp>
        <p:nvSpPr>
          <p:cNvPr id="55" name="Slide Number Placeholder 2"/>
          <p:cNvSpPr txBox="1">
            <a:spLocks/>
          </p:cNvSpPr>
          <p:nvPr/>
        </p:nvSpPr>
        <p:spPr>
          <a:xfrm>
            <a:off x="3358737" y="6405198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D90166E-051F-4A30-BB01-A12FF8E5F91A}" type="slidenum">
              <a:rPr lang="sv-SE" sz="1200" smtClean="0">
                <a:solidFill>
                  <a:schemeClr val="bg1">
                    <a:lumMod val="65000"/>
                  </a:schemeClr>
                </a:solidFill>
              </a:rPr>
              <a:pPr algn="ctr"/>
              <a:t>25</a:t>
            </a:fld>
            <a:endParaRPr lang="sv-SE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Rectangle 56"/>
          <p:cNvSpPr>
            <a:spLocks noChangeArrowheads="1"/>
          </p:cNvSpPr>
          <p:nvPr/>
        </p:nvSpPr>
        <p:spPr bwMode="auto">
          <a:xfrm>
            <a:off x="6753225" y="6467475"/>
            <a:ext cx="2208213" cy="268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628" tIns="41315" rIns="82628" bIns="41315">
            <a:spAutoFit/>
          </a:bodyPr>
          <a:lstStyle/>
          <a:p>
            <a:pPr algn="r" defTabSz="820738"/>
            <a:r>
              <a:rPr lang="en-US" sz="1200" i="1" dirty="0" smtClean="0">
                <a:solidFill>
                  <a:schemeClr val="bg1">
                    <a:lumMod val="65000"/>
                  </a:schemeClr>
                </a:solidFill>
              </a:rPr>
              <a:t>SWD</a:t>
            </a:r>
            <a:endParaRPr 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2" name="Picture 2" descr="I-jet Tra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154" y="3716219"/>
            <a:ext cx="1326325" cy="49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18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5" grpId="0" animBg="1"/>
      <p:bldP spid="39" grpId="0" animBg="1"/>
      <p:bldP spid="65" grpId="0" animBg="1"/>
      <p:bldP spid="75" grpId="0" animBg="1"/>
      <p:bldP spid="52" grpId="0" animBg="1"/>
      <p:bldP spid="63" grpId="0" animBg="1"/>
      <p:bldP spid="49" grpId="0" animBg="1"/>
      <p:bldP spid="4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3331418"/>
            <a:ext cx="72580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sv-SE" dirty="0" smtClean="0"/>
              <a:t>ITM EVENTS</a:t>
            </a:r>
            <a:endParaRPr lang="sv-SE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81560"/>
            <a:ext cx="8229600" cy="1587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More modern feature </a:t>
            </a:r>
            <a:r>
              <a:rPr lang="en-US" dirty="0"/>
              <a:t>is the ITM events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In your code include ITM_EVENT(channel, value)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41864" y="2258869"/>
            <a:ext cx="4058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ITM_EVENT8(3, 0);</a:t>
            </a:r>
            <a:endParaRPr lang="en-US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Timer2Init</a:t>
            </a:r>
            <a:r>
              <a:rPr lang="en-US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();</a:t>
            </a:r>
          </a:p>
          <a:p>
            <a:r>
              <a:rPr lang="en-US" dirty="0" smtClean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ITM_EVENT32(3,__</a:t>
            </a:r>
            <a:r>
              <a:rPr lang="en-US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get_SP() );</a:t>
            </a:r>
          </a:p>
        </p:txBody>
      </p:sp>
      <p:sp>
        <p:nvSpPr>
          <p:cNvPr id="7" name="Freeform 6"/>
          <p:cNvSpPr/>
          <p:nvPr/>
        </p:nvSpPr>
        <p:spPr>
          <a:xfrm rot="2274123">
            <a:off x="1580296" y="2526120"/>
            <a:ext cx="640192" cy="1549409"/>
          </a:xfrm>
          <a:custGeom>
            <a:avLst/>
            <a:gdLst>
              <a:gd name="connsiteX0" fmla="*/ 0 w 1817783"/>
              <a:gd name="connsiteY0" fmla="*/ 0 h 1486789"/>
              <a:gd name="connsiteX1" fmla="*/ 429658 w 1817783"/>
              <a:gd name="connsiteY1" fmla="*/ 1366091 h 1486789"/>
              <a:gd name="connsiteX2" fmla="*/ 1817783 w 1817783"/>
              <a:gd name="connsiteY2" fmla="*/ 1421176 h 148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7783" h="1486789">
                <a:moveTo>
                  <a:pt x="0" y="0"/>
                </a:moveTo>
                <a:cubicBezTo>
                  <a:pt x="63347" y="564614"/>
                  <a:pt x="126694" y="1129228"/>
                  <a:pt x="429658" y="1366091"/>
                </a:cubicBezTo>
                <a:cubicBezTo>
                  <a:pt x="732622" y="1602954"/>
                  <a:pt x="1518492" y="1417504"/>
                  <a:pt x="1817783" y="1421176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 rot="659721">
            <a:off x="5933521" y="3054563"/>
            <a:ext cx="2214069" cy="1036907"/>
          </a:xfrm>
          <a:custGeom>
            <a:avLst/>
            <a:gdLst>
              <a:gd name="connsiteX0" fmla="*/ 0 w 4086567"/>
              <a:gd name="connsiteY0" fmla="*/ 142490 h 1167059"/>
              <a:gd name="connsiteX1" fmla="*/ 3811836 w 4086567"/>
              <a:gd name="connsiteY1" fmla="*/ 87406 h 1167059"/>
              <a:gd name="connsiteX2" fmla="*/ 3789802 w 4086567"/>
              <a:gd name="connsiteY2" fmla="*/ 1167059 h 116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6567" h="1167059">
                <a:moveTo>
                  <a:pt x="0" y="142490"/>
                </a:moveTo>
                <a:cubicBezTo>
                  <a:pt x="1590101" y="29567"/>
                  <a:pt x="3180202" y="-83356"/>
                  <a:pt x="3811836" y="87406"/>
                </a:cubicBezTo>
                <a:cubicBezTo>
                  <a:pt x="4443470" y="258168"/>
                  <a:pt x="3787966" y="985281"/>
                  <a:pt x="3789802" y="1167059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47664" y="4046876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00" dirty="0" smtClean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  <a:endParaRPr lang="sv-SE" sz="10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50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sv-SE" dirty="0" smtClean="0"/>
              <a:t>INTERRUPT LOGGING</a:t>
            </a:r>
            <a:endParaRPr lang="sv-SE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51520" y="1556792"/>
            <a:ext cx="8712968" cy="173122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sv-SE" dirty="0" smtClean="0"/>
              <a:t>Everytime an interrupt enters or exits, a timestamp is sent to C-SPY.</a:t>
            </a:r>
          </a:p>
          <a:p>
            <a:r>
              <a:rPr lang="sv-SE" dirty="0" smtClean="0"/>
              <a:t>Great for verifying timing of interrupts</a:t>
            </a:r>
          </a:p>
          <a:p>
            <a:r>
              <a:rPr lang="sv-SE" dirty="0" smtClean="0"/>
              <a:t>Verify how interrupts are interrupted by others with higher priority.	</a:t>
            </a:r>
            <a:endParaRPr lang="en-US" dirty="0"/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3358737" y="6405198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D90166E-051F-4A30-BB01-A12FF8E5F91A}" type="slidenum">
              <a:rPr lang="sv-SE" sz="1200" smtClean="0">
                <a:solidFill>
                  <a:schemeClr val="bg1">
                    <a:lumMod val="65000"/>
                  </a:schemeClr>
                </a:solidFill>
              </a:rPr>
              <a:pPr algn="ctr"/>
              <a:t>27</a:t>
            </a:fld>
            <a:endParaRPr lang="sv-SE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25" y="3614523"/>
            <a:ext cx="791527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271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sz="3200" dirty="0" smtClean="0"/>
              <a:t>EXAMPLE</a:t>
            </a:r>
            <a:endParaRPr lang="en-US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2060850"/>
            <a:ext cx="8172400" cy="271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1346510" y="1869019"/>
            <a:ext cx="504056" cy="648072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77866" y="155679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Data log</a:t>
            </a:r>
            <a:endParaRPr lang="de-DE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779193" y="1926124"/>
            <a:ext cx="893195" cy="157488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33998" y="155679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Power </a:t>
            </a:r>
            <a:r>
              <a:rPr lang="de-DE" dirty="0" err="1" smtClean="0"/>
              <a:t>debugging</a:t>
            </a:r>
            <a:endParaRPr lang="de-DE" dirty="0"/>
          </a:p>
        </p:txBody>
      </p:sp>
      <p:cxnSp>
        <p:nvCxnSpPr>
          <p:cNvPr id="10" name="Straight Arrow Connector 9"/>
          <p:cNvCxnSpPr>
            <a:stCxn id="11" idx="1"/>
          </p:cNvCxnSpPr>
          <p:nvPr/>
        </p:nvCxnSpPr>
        <p:spPr>
          <a:xfrm flipH="1" flipV="1">
            <a:off x="1820655" y="4054602"/>
            <a:ext cx="1218045" cy="1466003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38700" y="5197439"/>
            <a:ext cx="4871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ITM </a:t>
            </a:r>
            <a:r>
              <a:rPr lang="de-DE" dirty="0" err="1" smtClean="0"/>
              <a:t>event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ITM_EVENT8(channel_1,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my_counter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505987" y="1681524"/>
            <a:ext cx="893195" cy="157488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79100" y="131219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Interrupt log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635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sv-SE" dirty="0" smtClean="0"/>
              <a:t>TRACE</a:t>
            </a:r>
            <a:endParaRPr lang="sv-SE" dirty="0"/>
          </a:p>
        </p:txBody>
      </p:sp>
      <p:sp>
        <p:nvSpPr>
          <p:cNvPr id="5" name="Rectangle 4"/>
          <p:cNvSpPr/>
          <p:nvPr/>
        </p:nvSpPr>
        <p:spPr>
          <a:xfrm>
            <a:off x="251520" y="2060848"/>
            <a:ext cx="4752528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Follow the program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Tells where the application has been and how you got there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Go back in time and evaluate execution backwards</a:t>
            </a:r>
            <a:endParaRPr lang="sv-SE" sz="2400" dirty="0"/>
          </a:p>
        </p:txBody>
      </p:sp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412776"/>
            <a:ext cx="3268286" cy="4968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2"/>
          <p:cNvSpPr txBox="1">
            <a:spLocks/>
          </p:cNvSpPr>
          <p:nvPr/>
        </p:nvSpPr>
        <p:spPr>
          <a:xfrm>
            <a:off x="3358737" y="6405198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D90166E-051F-4A30-BB01-A12FF8E5F91A}" type="slidenum">
              <a:rPr lang="sv-SE" sz="1200" smtClean="0">
                <a:solidFill>
                  <a:schemeClr val="bg1">
                    <a:lumMod val="65000"/>
                  </a:schemeClr>
                </a:solidFill>
              </a:rPr>
              <a:pPr algn="ctr"/>
              <a:t>29</a:t>
            </a:fld>
            <a:endParaRPr lang="sv-SE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23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sv-SE" sz="2800" dirty="0" smtClean="0"/>
              <a:t>THE WORLD’S LEADING VENDOR OF EMBEDDED DEVELOPMENT TOOLS</a:t>
            </a:r>
            <a:endParaRPr lang="sv-SE" sz="2800" dirty="0"/>
          </a:p>
        </p:txBody>
      </p:sp>
      <p:pic>
        <p:nvPicPr>
          <p:cNvPr id="17" name="Picture 3" descr="Q:\Marketing\Corporate Marketing\Web 2015 images\JOhans bilder redigerade och klara\Mindre-format_suppor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97" r="10677" b="16386"/>
          <a:stretch/>
        </p:blipFill>
        <p:spPr bwMode="auto">
          <a:xfrm>
            <a:off x="-933927" y="1124744"/>
            <a:ext cx="10077926" cy="573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-29242" y="3082613"/>
            <a:ext cx="3595721" cy="2843422"/>
          </a:xfrm>
          <a:prstGeom prst="rect">
            <a:avLst/>
          </a:prstGeom>
          <a:noFill/>
          <a:ln>
            <a:noFill/>
          </a:ln>
        </p:spPr>
        <p:txBody>
          <a:bodyPr wrap="square" numCol="2" rtlCol="0">
            <a:spAutoFit/>
          </a:bodyPr>
          <a:lstStyle/>
          <a:p>
            <a:pPr>
              <a:spcAft>
                <a:spcPts val="600"/>
              </a:spcAft>
              <a:tabLst>
                <a:tab pos="176213" algn="l"/>
              </a:tabLst>
            </a:pPr>
            <a:r>
              <a:rPr lang="sv-SE" sz="1200" b="1" dirty="0">
                <a:solidFill>
                  <a:srgbClr val="0986B9"/>
                </a:solidFill>
                <a:cs typeface="Arial"/>
              </a:rPr>
              <a:t>Uppsala</a:t>
            </a:r>
            <a:br>
              <a:rPr lang="sv-SE" sz="1200" b="1" dirty="0">
                <a:solidFill>
                  <a:srgbClr val="0986B9"/>
                </a:solidFill>
                <a:cs typeface="Arial"/>
              </a:rPr>
            </a:br>
            <a:r>
              <a:rPr lang="sv-SE" sz="1200" b="1" dirty="0">
                <a:solidFill>
                  <a:srgbClr val="0986B9"/>
                </a:solidFill>
                <a:cs typeface="Arial"/>
              </a:rPr>
              <a:t>Munich</a:t>
            </a:r>
            <a:br>
              <a:rPr lang="sv-SE" sz="1200" b="1" dirty="0">
                <a:solidFill>
                  <a:srgbClr val="0986B9"/>
                </a:solidFill>
                <a:cs typeface="Arial"/>
              </a:rPr>
            </a:br>
            <a:r>
              <a:rPr lang="sv-SE" sz="1200" b="1" dirty="0">
                <a:solidFill>
                  <a:srgbClr val="0986B9"/>
                </a:solidFill>
                <a:cs typeface="Arial"/>
              </a:rPr>
              <a:t>Sao Paulo</a:t>
            </a:r>
            <a:br>
              <a:rPr lang="sv-SE" sz="1200" b="1" dirty="0">
                <a:solidFill>
                  <a:srgbClr val="0986B9"/>
                </a:solidFill>
                <a:cs typeface="Arial"/>
              </a:rPr>
            </a:br>
            <a:r>
              <a:rPr lang="sv-SE" sz="1200" b="1" dirty="0">
                <a:solidFill>
                  <a:srgbClr val="0986B9"/>
                </a:solidFill>
                <a:cs typeface="Arial"/>
              </a:rPr>
              <a:t>Tokyo</a:t>
            </a:r>
            <a:br>
              <a:rPr lang="sv-SE" sz="1200" b="1" dirty="0">
                <a:solidFill>
                  <a:srgbClr val="0986B9"/>
                </a:solidFill>
                <a:cs typeface="Arial"/>
              </a:rPr>
            </a:br>
            <a:r>
              <a:rPr lang="sv-SE" sz="1200" b="1" dirty="0">
                <a:solidFill>
                  <a:srgbClr val="0986B9"/>
                </a:solidFill>
                <a:cs typeface="Arial"/>
              </a:rPr>
              <a:t>Seoul</a:t>
            </a:r>
            <a:br>
              <a:rPr lang="sv-SE" sz="1200" b="1" dirty="0">
                <a:solidFill>
                  <a:srgbClr val="0986B9"/>
                </a:solidFill>
                <a:cs typeface="Arial"/>
              </a:rPr>
            </a:br>
            <a:r>
              <a:rPr lang="sv-SE" sz="1200" b="1" dirty="0" smtClean="0">
                <a:solidFill>
                  <a:srgbClr val="0986B9"/>
                </a:solidFill>
                <a:cs typeface="Arial"/>
              </a:rPr>
              <a:t>Shanghai</a:t>
            </a:r>
            <a:r>
              <a:rPr lang="sv-SE" sz="1200" b="1" dirty="0">
                <a:solidFill>
                  <a:srgbClr val="0986B9"/>
                </a:solidFill>
                <a:cs typeface="Arial"/>
              </a:rPr>
              <a:t/>
            </a:r>
            <a:br>
              <a:rPr lang="sv-SE" sz="1200" b="1" dirty="0">
                <a:solidFill>
                  <a:srgbClr val="0986B9"/>
                </a:solidFill>
                <a:cs typeface="Arial"/>
              </a:rPr>
            </a:br>
            <a:r>
              <a:rPr lang="sv-SE" sz="1200" b="1" dirty="0">
                <a:solidFill>
                  <a:srgbClr val="0986B9"/>
                </a:solidFill>
                <a:cs typeface="Arial"/>
              </a:rPr>
              <a:t>London</a:t>
            </a:r>
            <a:br>
              <a:rPr lang="sv-SE" sz="1200" b="1" dirty="0">
                <a:solidFill>
                  <a:srgbClr val="0986B9"/>
                </a:solidFill>
                <a:cs typeface="Arial"/>
              </a:rPr>
            </a:br>
            <a:r>
              <a:rPr lang="sv-SE" sz="1200" b="1" dirty="0">
                <a:solidFill>
                  <a:srgbClr val="0986B9"/>
                </a:solidFill>
                <a:cs typeface="Arial"/>
              </a:rPr>
              <a:t>Paris</a:t>
            </a:r>
            <a:br>
              <a:rPr lang="sv-SE" sz="1200" b="1" dirty="0">
                <a:solidFill>
                  <a:srgbClr val="0986B9"/>
                </a:solidFill>
                <a:cs typeface="Arial"/>
              </a:rPr>
            </a:br>
            <a:r>
              <a:rPr lang="sv-SE" sz="1200" b="1" dirty="0">
                <a:solidFill>
                  <a:srgbClr val="0986B9"/>
                </a:solidFill>
                <a:cs typeface="Arial"/>
              </a:rPr>
              <a:t>San Francisco</a:t>
            </a:r>
            <a:br>
              <a:rPr lang="sv-SE" sz="1200" b="1" dirty="0">
                <a:solidFill>
                  <a:srgbClr val="0986B9"/>
                </a:solidFill>
                <a:cs typeface="Arial"/>
              </a:rPr>
            </a:br>
            <a:r>
              <a:rPr lang="sv-SE" sz="1200" b="1" dirty="0">
                <a:solidFill>
                  <a:srgbClr val="0986B9"/>
                </a:solidFill>
                <a:cs typeface="Arial"/>
              </a:rPr>
              <a:t>Dallas</a:t>
            </a:r>
            <a:br>
              <a:rPr lang="sv-SE" sz="1200" b="1" dirty="0">
                <a:solidFill>
                  <a:srgbClr val="0986B9"/>
                </a:solidFill>
                <a:cs typeface="Arial"/>
              </a:rPr>
            </a:br>
            <a:r>
              <a:rPr lang="sv-SE" sz="1200" b="1" dirty="0">
                <a:solidFill>
                  <a:srgbClr val="0986B9"/>
                </a:solidFill>
                <a:cs typeface="Arial"/>
              </a:rPr>
              <a:t>Boston</a:t>
            </a:r>
            <a:br>
              <a:rPr lang="sv-SE" sz="1200" b="1" dirty="0">
                <a:solidFill>
                  <a:srgbClr val="0986B9"/>
                </a:solidFill>
                <a:cs typeface="Arial"/>
              </a:rPr>
            </a:br>
            <a:r>
              <a:rPr lang="sv-SE" sz="1200" b="1" dirty="0">
                <a:solidFill>
                  <a:srgbClr val="0986B9"/>
                </a:solidFill>
                <a:cs typeface="Arial"/>
              </a:rPr>
              <a:t>Los Angeles</a:t>
            </a:r>
          </a:p>
          <a:p>
            <a:pPr>
              <a:spcAft>
                <a:spcPts val="600"/>
              </a:spcAft>
              <a:tabLst>
                <a:tab pos="176213" algn="l"/>
              </a:tabLst>
            </a:pPr>
            <a:endParaRPr lang="en-US" sz="1200" b="1" dirty="0">
              <a:solidFill>
                <a:srgbClr val="FFE000"/>
              </a:solidFill>
              <a:cs typeface="Arial"/>
            </a:endParaRPr>
          </a:p>
          <a:p>
            <a:endParaRPr lang="sv-SE" sz="120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12361" y="4797151"/>
            <a:ext cx="4263277" cy="830997"/>
          </a:xfrm>
          <a:prstGeom prst="rect">
            <a:avLst/>
          </a:prstGeom>
          <a:noFill/>
          <a:ln>
            <a:noFill/>
          </a:ln>
        </p:spPr>
        <p:txBody>
          <a:bodyPr wrap="square" numCol="1" rtlCol="0">
            <a:spAutoFit/>
          </a:bodyPr>
          <a:lstStyle/>
          <a:p>
            <a:pPr>
              <a:tabLst>
                <a:tab pos="176213" algn="l"/>
              </a:tabLst>
            </a:pPr>
            <a:r>
              <a:rPr lang="sv-SE" sz="1600" b="1" dirty="0">
                <a:solidFill>
                  <a:schemeClr val="bg1"/>
                </a:solidFill>
                <a:cs typeface="Arial"/>
              </a:rPr>
              <a:t>+Distributor </a:t>
            </a:r>
            <a:endParaRPr lang="sv-SE" sz="1600" b="1" dirty="0" smtClean="0">
              <a:solidFill>
                <a:schemeClr val="bg1"/>
              </a:solidFill>
              <a:cs typeface="Arial"/>
            </a:endParaRPr>
          </a:p>
          <a:p>
            <a:pPr>
              <a:tabLst>
                <a:tab pos="176213" algn="l"/>
              </a:tabLst>
            </a:pPr>
            <a:r>
              <a:rPr lang="sv-SE" sz="1600" b="1" dirty="0" smtClean="0">
                <a:solidFill>
                  <a:schemeClr val="bg1"/>
                </a:solidFill>
                <a:cs typeface="Arial"/>
              </a:rPr>
              <a:t>representation </a:t>
            </a:r>
          </a:p>
          <a:p>
            <a:pPr>
              <a:tabLst>
                <a:tab pos="176213" algn="l"/>
              </a:tabLst>
            </a:pPr>
            <a:r>
              <a:rPr lang="sv-SE" sz="1600" b="1" dirty="0" smtClean="0">
                <a:solidFill>
                  <a:schemeClr val="bg1"/>
                </a:solidFill>
                <a:cs typeface="Arial"/>
              </a:rPr>
              <a:t>in 43 </a:t>
            </a:r>
            <a:r>
              <a:rPr lang="sv-SE" sz="1600" b="1" dirty="0">
                <a:solidFill>
                  <a:schemeClr val="bg1"/>
                </a:solidFill>
                <a:cs typeface="Arial"/>
              </a:rPr>
              <a:t>countries</a:t>
            </a:r>
          </a:p>
        </p:txBody>
      </p:sp>
      <p:sp>
        <p:nvSpPr>
          <p:cNvPr id="29" name="AutoShape 2" descr="data:image/jpeg;base64,/9j/4AAQSkZJRgABAQAAAQABAAD/2wCEAAkGBw0QEBAQDQ8MDAwMDQ0NDAwMDQ8MDAwMFBEWFhQRFBQYHCkgGBolGxQUITEhJSkrLi4uFx8zODMsNygtLisBCgoKDg0OFBAPFC0cFBwsLCwsLDcrLTcrLCwrLDcsLCwrKysrKy4rLCwsKy0sLCwrLCwsLCwsLCwsLCwsKywsK//AABEIALcBEwMBEQACEQEDEQH/xAAbAAACAwEBAQAAAAAAAAAAAAAEBQIDBgEAB//EAEIQAAICAgEBAggJCQgDAAAAAAABAgMEESEFEjEGIlFhcXKSsRMyQVKBkbLB0RUjJDNDc4Kh0hQWU2Jjk6LCNELh/8QAGwEAAwEAAwEAAAAAAAAAAAAAAQIDAAQFBgf/xABCEQACAQIDAwkDCQcDBQAAAAAAAQIDEQQFMSGRsQYSQVJhcYHB0TJRoRMkM0NigpKy0hUWIzRCcuEUIsIlNVOi8f/aAAwDAQACEQMRAD8AzNh6dnnUcqQYmkaXokPlEqvYNTRPqNvjCwWwMmL7reCsSbFOTPYzZkgRoQc40YBOoKAxjX3DMUf+C/xbfWh7meH5WfSUO6XFHosl9ip3o1GGjxstTvUPqeInOpbIkJalVjEYyAMqYrGPlvXX+et/e2faZ9Py6V8JQf2Y8DyGKVq9Rdr4iaXecwgdSCAZdP70URNmkxO4WQYhiJjnTBISCAHtYUKweTMYhJ8BRmAXjMVFCQBmV5LHQjFdr5AxkRQDM6gmCqQinZisZEBRgmwLAidC5DEEjU9Lj2Yb8xKptY8NBVn3+Mx4oVsAtvHQoHOYGFEUjILOSRmBEqkFGYdHuMxR/wCCz4t9aHuZ4nlZ7dDul5Hosl9mp4GtwFyjxvSd70DruRzdIkOkHtZIcV5kzBPmnX/19vr7+tJn0rKXfBUP7UeUxq+cVO8Vdk7JHEZ1RCKMcFcjoRmixO4WQYhiJjnmYxCQQAtrGAyiTAzEZvgZAYBcFgRVFAQzBspjoQXTFYyOIxiUQmCqginpisZEBRgmRmZF+JHbQyFZpm+xV9BLWRTSJlsy7lliQE7QBI9oxi6DCA7JAYUSrQUZhW+DMCH3gn+19Nf3nieVvtUO6XkehyXSp4eZs+nRPHQV5HePQa2M5U2SQHfImOJ8uYyMfP8Arsf0i31o/YR9FyZ/MaPc+LPK4/8AmKnhwQB2DtkcJnVAIA7EiMhGPcXuBIKDETHPMxiqbGQGCWsIpQ2AJyx8DIDAbDMyIoyMwHJY4oBIUc6EB2JkZhdXcEU5MVjIgAYJYDB/Ta9yQ3QL0jbqtmoa8wkFtGm9hkcqfJSQkQdMVDMkggL6mEBdoASdaCgMtkzMyH/gj+19Nf3niOVvtUPveR6HJdKnh5m66bE8lSW07uegZays3tEQvypiocT5EiiQpi+tR/SLPTD7ET6Fkv8AI0vH8zPL4/8AmJ+HBAnYO3RwWeUAgC8aIUKxzjAZkFoQc8wmB7WFCsDskMAq2KEhcx0KwSYGMjj7goDF+SMwIDaFCeCYlAyMwuHcEUhMVjo4gBCEAw56RXzsMtAR1JdYmGCFlqZjJ7zSDEoQBiUQgCakEUI0AJOCCgM9NgYUaPwNXFvrQ9zPD8rn/vod0vI9Fkvs1O9G/wAGOonl6S2HcTJWyA9TIV5cxoozFtnJUUyfVo/n7PTH7CPoOTK2Co9z4s8xj/5ifhwQP8Gdsjgs52AgCKIhQrGuOBhQUhBjkmFGYJfIdCMBskZmRCLAEhdIYQGbAOen3BQrAbkEyBWjBIsxiVaMgMMiuAmKpiMZHkYwTUtsyMzRdOhqIJGQB1N95SOgj1M9kLkVjIp7IBgimkZIRsMhTozMd0KMSCgMqmwMKNT4Ex4s9ePuPDcrn/FoLslxR6LJPYqd64G/x1qJ5qOyJ2z1Kr2IMKsllYisE0OAzHUY7vs9b3JH0TKlbB0e48tjX/Hqd5Q4HZo4LI9kwS6mIUBjGkzMglCDFdjGQGAZEx0IwCcwMKOxkZGZTbMIEVxYBiU+4YUEsiAILYggK2AJZUgoDC2uDGKJCsdHUggD8SvbRkBmhrWo/QJ0hFmdHeyqEE11XIrGRGugKQGxjjYowpZdXoUYFaEGITYyAymTAwo2PgJHxLP3q+yjwnK3+YoL7L4no8k+jqd/kbpdx5tvYdr0g2QxUMLLiyFZXCAWAy+Yt22fvJ+9n0rLo2wtFfZjwPJYp3rVO98SpxOejish2AMJdVEyAwypGMghCjA98h0KxVlWDiAErBR0S+E4ChSqUzMKJVmRmWyRgFFkTBArQgKtACXUrkIAm3uMEGYgxbFDiXG/Ta+TPQ3SOfkJjAOTAdCsXzp5MYnTjhTAxjVVpAbCkB5SCABkIOUTY4pS2Ix0bjwBj+am/wDWf2Ing+Vj+d0l9j/kz0WSfQz/ALvJGzbPMtnbpAuQxomYDJFkKWVViyZkZG5bnN+Wc3/Nn1XDR5tKC9yXA8ZWd5yfa+JFwLkiKgAxbCBjBEEYKLJdwAgGVMoibEuXaMwIBdgo5L4QID0ZAMFUoIAhoUJRcuAozF1oWArQAhOMuQgLbwBB0uQDBMY8Dkx/06iWtqMn6E2TnUjHWSXiNGEnohj8DPXxZ+yyXy1Prreinyc+q9wNdTL5YyXpTHVSL0kt4rhJdAHKCHsLdFlNe+5b9HIG0tTJX0C/gZa+LL2WJ8rDrLeh/k5dV7hZmcPnh+R8MqtquiT2OzF1go4PNjClQo5vfAJfmZ/v5fYgfP8AlY/nsP7F+aR6TJPoJ/3PgjWNnmbnbgtzLRAymMB7ihNcBXt2BMVCDfOm9+RbPrl4x2XPD2b22J/Ay+bL2Wb5SHWW83Ml7jqpl82X1M3Pj70bmy9xONEvmy9li/Kw6y3oPMl7mXQon82fssDrU+ut6GVOfVe4jfXJL4svZZo1ab/qW9AlCXVe4S51uuHw/I+GcqO1XRBuzsxFk2AYUCdsUY72wgsEUhSM2MceJmKgjQowNlDJC3Fdr5MxkQQDMNxIhZkeufIpkVwRkFhkEtd6+srZ+4lzl7z7DUuD4rFI9+2WFbIW5GSFcUG5U4IybXSYlGILX1MTZmlY1wDNgmtSSkvI0mhYTlB3hJp9jtwGcVJbVcRX9Ox2+aafYSOwjmuNirKvLe/M4zwWHb20luBbekYrX6mC9G4+4pDPMwT+nfwfFCvL8K/qkD09GxU/1UX6zlJfU2PPPMwkttd7orghY5dhk/o18fNmm6bTCEdQjGEfJGKit/QdPWrVKsudUm5S97bb+JzYU4wjaEUl2B7YsRgaZZCssqrM2YIjEACyKNqAkGyNc6GyBc6g2RrkkOkBsqukRqWGiKOoOLWpJSXkkk0ShUnB3hJxfY7cCjjFq0lcy2d0zFm+aoLzwTh9nR21DOsfTVlXbXbt43OFUwGGnrTXhs4AP5BxfmyXoskc1cpcev6l+FEf2Vhuq97J09Axd/Ek/TZP7mJPlJj2tk0vurzuFZVhur8WPcHo+NHWqavS4KT+tnX1c4x9T2sRLwduFjkQwOGjpSW71GkcKn/Cq/24/gTjjMT/AOaf4peo7oUuotyLa8Opd1da9EIo0sZiHrVl+J+oVQprSC3IFzsWprxq65LzwiyccbiYO8a0l95+oZUKUlaUE/BGdy+jYsn+qjH1HKH8kzsqOfZhBfTX70n5XOLPLcLL6u3ddFVXQMT5kn6bJ/iWlykzC2yaX3UIsqwvV+LG2L0bFiuKYfTuXvZx3neYS2uu/guCKLL8KtipoHyOj4rf6qP0OUfcxo55mC+ve6PoB5dhX9Wvj6hGB0nGTWqa9+WUe0/rZx6+b46orSryt2O3CxSngcPHaqa3X4j+FEUlqKS8yR1zq1G7uTb72cvmxXQMolYomyWx7gOMBjmgGPJGMekCQUAZRHpKdArtHAUWsyMQx1yGQEOsVcEBwiRWKAQjEdsARGIgCaQwCWzXMe7Q1wHUw3ASQyMTRVLYICZMjh1HtLRQjzrBEOxRY9sqhSDCAKxKtkpMZDmisEUFhUIFRC3s8AYRdnMmMJbXyUQpZSgMwxS1Ee2wAJLlmMHYcCMhkNIx4Mka4S2XuTIOYtw2PKQbmsWIdCnQgIzFkMhflsh0lBXYOAHtDEDLMSHIs2FDqiPBJDMs0WQpOEDMBZoADjYGw2K5WGuGxFWjXNYugxkxWXRKRVxGWWcItU2RFjtYqzLDrpO7OQhDlzHijMCY4p6uO2ZuwUOMOkg9owzrrLRQrL4QCAlNcCyMhP1BiDieXeVWggTjR5AldhDch6RWQqBa1tiMI2xIENWOMFEqkTuRsmBsKQNK0KCW1SMAJiOhWTHFITEkMhdlsiigtmOKDzXIyMHYVZGbGQ1riaKM2WqJUS5LQDEZSFbCkC336J3HsAzyR0gMspt2EwxpGiKwymJy6USMmQypk8RLoGpoR51hwkXEl0tsskKVMYAZh0kpsZDvGqBFBbDIxLE7lsUawCu0SQyEnUGIhhV8pUUYYMBqauzSJ5cuRp6iojjR5IyY6HONASK2hYWkcixMz0/CHFl/7uL/AM0JL+ejt6nJvMIfVqXdJedjgwzXCy/qt3plf5Yxv8WH0bb9xJZJj3sVB716lHmGGX1iLauv4q7nOXqwa9+jkw5M4+WqjHvl6XISzfDLRt+HrYKh4Q0fNu9mP9Rdcl8YtZw3v9JP9sUOrLcvUn/eCj5tvsx/qG/dnF9eG9/pN+1qPue5epXb4Q46XMbl/DH8RZcl8Y1slDe/0mWb0FqnuXqAW9exZftOy/8APGUf560cGpydzCn9Vzl2NPzT+ByYZphZ/wBdu9MH/KWM/wBtT/uRRx5ZXjVrh5fhZVY3Dv62O9Ff5Qxk+bqvomm/qQY5VjZezQlutxsB43DrWqt4VR13FXdKc/Vrl9+jlw5L5jU2uKj3yXlchLOMLHYm33J+djQYN8bYRsimoz3pSST4bX3HV4nCTwtaVGo05Rte2m1X9y95y6NeNamqkdH/APAnRIoQkycmFAeTfoi3cokJsnKHjEDYFLMgvjThHXzpJaOVDDVqivCnKXcmycqsI+1JLxLqOt4se+2MvU3Z7jnUshzCrpRaXbZcXf4HFnmWFhrUT7tvAZY/hDjvhK2XnUEl/NnPhyWx39TgvF+UTjSzjD9Cb8P8jL8t0xjtxt+qP4nJjyexKVlKN+9+gjzOlrZ/D1FeV4T4vO/hY+dw37mzi1eS+Pe2PNf3vVIeGcYZa3Xh6XFd/Wcaz4l1e38kn2JfUzq6uTY6j7dCVuzavhc5tPH4ep7NRcOIO7E+dp/SjjOlNbHF37mW5y95D+01Rfj2Vx9acUXhgcTV2U6Mn91iSr0oe3NLxQbi9ZxFx8I5P/JCcl9etHMhybzKptdLmrtkvVnGlm2Ejs59+5Ma19dxv9T2P/pyY8mMcurv/wAEnm+H7dxYuv4/ktf8MfxKLkxjOtDe/wBIjzeh7nuXqdfhBR8272Y/1Dfuvi+vDe/0g/a9Hqy+HqUW+EeN8vwsfO4J+5slPktjlo4vxfmkPHOMP03Xh6NirI6vjT+LbXvySfYl9TOtq5NjqL/30JW7Nq+Fzl08fh6ns1Fw4lULI/Ojry9pHGdCrpzHuZfnx6y3jXEvqS38JX7cTkUsFiLX+Sl+F+hKden11vQHk51O+bakvPZH8Tf6HFSdlRl+F+hv9RRS21FvR6nrOJHvtUvUjKf80tHIhyfzGrpRsu1ped/gQlmeFhrUv3JvgMaPCDG+RWv0QX3s5cOSuOWrgvF/pIyzjDvS78P8hH94KPm3ezH+op+7GM60N7/SJ+16HuluXqfOrJHv2eaR6BkZh+NELAhhWhGOiYoQfM7hoiyEOQ+R2Kgdijk64hQrGmJWOxUfQegL9Hq9Evts+Y55/wBwr96/Kj12XfytPx4sPkzqJM5yQHk3aONJ3KpCPNygxiZsVym2XSsIZDrv/kz9EPso+k8nn/0+l978zPKZovnM/DgW4KO9R1jNR0uruZKoykEEdQv0tISnEacjM59pyUQEt0tiNjpFOhbsawTjV7Y8UIzQdPxzSYEhnFEyh3tmAclMJrgWY/FYyFM3kPkzCkRor21wBNhaRoNdir0oi3dldEKHyyqJsNxIFCbHOPERjIIEGM25DALqUMhWM8eIGFBiEHJRQDA3UuENAWYgvfI7AikUYIxoDIRjjGgaRkbrovGPX6JfaZ8zz12x9bvX5Ueuy5fNqfjxZZkW6OhnK52MUJM7KFjG4WxPZNtl0rCMiExkus85Nn8C/wCCPpfJ6NsvpeP5meSzR/OZ+HAO6bVto7x7EdaamldiH0HFe1nIWxCrOu7y8URkzP5lg7AhdIkyiO1x2FIDY26fj7aKaInqaGqvsok3cokQtt0FIDYM7w2AWV2bAFFHU5aiZBZnLHyBhQZ02rckBuyCtRl1OekkTiPIV1rkuiLGuHAZijWpEmOiwATMJjAC8cYVjOgVhQShRy+iIsgoA6tIenoJMQWjMCIRQEFjDEgOIN6I8CMdGr6Tav7PX/H9uR8w5Qu2YVl/b+VHrss24aHjxYNm5J0iVzsBJfY2y8VYVsrjEzYDkgoxluox3k2+sl9UUj6lkcbYCh3cW2eOzJ3xNTv8h50fG7mzsakjiQQfm3fITgh5MQ5txdEWJ75CyY8UD6FGC8WnbKRQjZpum4mltiTkGMS7Is0CKDJivJvKCAnwwo1g/Be2BmWpT1qfyAiMxF8pjDzpFWlsSbHggbqFm5BigSZXRHkqiTHOJADMhhBCMdEtACZKMhxQ7GYRRrQKwoIQo4ZirgnIeIl6rPxmXhoRlqJ5mYUdriZAY0w6xmKg7ImoxESux27IadEy940V82diftN/efNuVFPm5lN9ZRfwt5HqsnlfCR7G+N/MqybNnSRjY7JsHjALZkdnwBGK647YW7ICM+6e1kW/vpr6nr7j6zlkeZgsOvsR4HisY+diKj+0+Joa0q4ecu9rJ6IWZd5VIm2J8mzYzAkAzJsoiVVexooEmPek4W2uAylZCxV2P7dQjpEFtZV7EJcy45CRFsT3WgbCkVwkKhmPOlx42LMMRZ1azcmFaGeoDTDbMY0EV2K/oJPayi2ITWS2yqJsKxYlCbHWNERjILiIOdMYxcJDisZ4Ywg2pQjGRcmKMG0y1Fk3qOtDPZ89yZdaEXqAMA5dREZCMdYdeltiyYYoXdTyuR4qyFk7sK8GcjcLY+SxS9qOv+p4blbS/j0anvi1ud/+R6PJJfw6ke2+9f4Gyjs8mzuyTiTuMD2sdIVl+FVtiVHsY0RVg4/jTm/lsnL65Nn2CkubRpw90UvgeGntqTl72+JzOyfkLRiTkxPkXbHEArGK2OkQjDZkFsYYONtofQnqazCxlXHb79HGnK7LxjZAWdd3lYInNiDMtKk0LZyJsqi2hchQrNFQuzVvzE3tY60M7lz3Jjil/TKdyQsnZDLUYdUt0uyhIIeTFMCqJMaYcB2INqUTY6L0KMdMYxNCKIRjnCgMxBlGWibKHVMBgiyzUGLbaNfYIMiW2yrERQhRg/Dr20NoierDs29QjpCxV3caTsZrKu2yjYEhp4JvcrfRX75HjuVn0dB9suCO+yX2qi7F5mqjE8O2egRXawIIOltlBRz0vH7mIo852C3YzWVcoR0j7HFHhJMRZGRsqTA5WAuMkRXIowVj07Y6RNs03SMLXLJVJ9BSnHpDcy3jSEgh5MR5thyIogxFkz5MwxQOIOGYMNyXpG6Bekc9Rn2YJeYnHax3oZyXLHYqHXTK+zHtMlNlIgOdb2pMdIVsrpRRE2OMOBmBDKBMoWACe2YxkcWsskSbHNC7KAzI5O8Fg3PQuBYIVkWeIKtRnoJrGMwI9WjIzG2IlGO2ZgQq6jk7bHSshdWKJz2I2OjReBq8a31a/fI8hyu2UqHe+B3mSe3U7l5mrZ4Y9CC3MeKAyeJTthYDSY0FCJT2I3F1dj5X1HKbk15G0fYY2smuk8I73sxbKwzYyRFMUITRDYyQrY/6Thba4NOVkaMbs0M2oR0jjLay72IWZEy0URkxJnWFkTE9rEZSJGIEFjjo9W3vyGm9gsdSXWbedCx0GkK8eG5BZkOb5divXy6Jrax3sQmk9soIE40SiJsdYsRJDILQgx3ZjHdmMIsWrRckTyL9ACATyABRZRdyAwyvn4iFWoz0FkmZmRdjLbCgMKzcjsx0hooDZn8m3ZpM0UURYiHZqPAxeNd6tfvkeR5YfR4fvlwR3eR+1V7l5momzw6PQg2tsohRz03H1yykY9LFbLc3I1wiFWV9g8VY+UdZ8W+6Pktm16G9r3n1rLq3yuDoT6XFcLM8ViqfMr1I9r+O0B2csiX0x2FIDY56biuTXA7dkIldmsxqVXHznEk+czkRXNRRdZseKFbF+VIrEkxFmzKMCF0mSZREqkMgM0nS6+zBvzCTe0aCE/ULNyY3QL0lnTaudsSTHR7qN23ryBigNgURkKw/EiOIOKFwTY6Le0AJ1MxiWwGE91nZXBckKcm8DCgX4QUcKxpchFG98vEQi1G6Ba5BMEU2aCAEzMhsbQUXTlsRlESggoDNT4F993oq/wCx47lh7GH75cEd5kXtVfDzNJazxMT0DLcKjb2XhG4jY1nPsrSFqztsDFCjMuOPFXHZ8/8ACJfpNnnUH/xX4H0/k/K+X0uy6/8AZnkszVsTPttwF9a2d0kdexpg4+2imghr+l4ijHbONUlfYWhG20uvs2CKC2C2MdCMW5kysSbEWVLkLCgTZMcJxY7aGQrNJZ4lX0EtZFNEZyzmX0lGIhjX4kCerH0QsuntlBD1aCgMaYkQsVDGLJjne0YxKLMYsMY//9k="/>
          <p:cNvSpPr>
            <a:spLocks noChangeAspect="1" noChangeArrowheads="1"/>
          </p:cNvSpPr>
          <p:nvPr/>
        </p:nvSpPr>
        <p:spPr bwMode="auto">
          <a:xfrm>
            <a:off x="114091" y="1579942"/>
            <a:ext cx="339748" cy="25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30" name="Rectangle 29"/>
          <p:cNvSpPr/>
          <p:nvPr/>
        </p:nvSpPr>
        <p:spPr>
          <a:xfrm>
            <a:off x="6588224" y="5646092"/>
            <a:ext cx="658226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76213" algn="l"/>
              </a:tabLst>
            </a:pPr>
            <a:r>
              <a:rPr lang="sv-SE" b="1" dirty="0">
                <a:solidFill>
                  <a:schemeClr val="bg1"/>
                </a:solidFill>
                <a:cs typeface="Arial"/>
              </a:rPr>
              <a:t>Professional technical </a:t>
            </a:r>
            <a:endParaRPr lang="sv-SE" b="1" dirty="0" smtClean="0">
              <a:solidFill>
                <a:schemeClr val="bg1"/>
              </a:solidFill>
              <a:cs typeface="Arial"/>
            </a:endParaRPr>
          </a:p>
          <a:p>
            <a:pPr>
              <a:tabLst>
                <a:tab pos="176213" algn="l"/>
              </a:tabLst>
            </a:pPr>
            <a:r>
              <a:rPr lang="sv-SE" b="1" dirty="0">
                <a:solidFill>
                  <a:schemeClr val="bg1"/>
                </a:solidFill>
                <a:cs typeface="Arial"/>
              </a:rPr>
              <a:t>s</a:t>
            </a:r>
            <a:r>
              <a:rPr lang="sv-SE" b="1" dirty="0" smtClean="0">
                <a:solidFill>
                  <a:schemeClr val="bg1"/>
                </a:solidFill>
                <a:cs typeface="Arial"/>
              </a:rPr>
              <a:t>upport  in </a:t>
            </a:r>
            <a:r>
              <a:rPr lang="sv-SE" sz="2800" b="1" dirty="0" smtClean="0">
                <a:solidFill>
                  <a:schemeClr val="bg1"/>
                </a:solidFill>
                <a:cs typeface="Arial"/>
              </a:rPr>
              <a:t>12</a:t>
            </a:r>
          </a:p>
          <a:p>
            <a:pPr>
              <a:tabLst>
                <a:tab pos="176213" algn="l"/>
              </a:tabLst>
            </a:pPr>
            <a:r>
              <a:rPr lang="sv-SE" b="1" dirty="0" smtClean="0">
                <a:solidFill>
                  <a:schemeClr val="bg1"/>
                </a:solidFill>
                <a:cs typeface="Arial"/>
              </a:rPr>
              <a:t>languages</a:t>
            </a:r>
            <a:endParaRPr lang="sv-SE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1340768"/>
            <a:ext cx="4667703" cy="1631216"/>
          </a:xfrm>
          <a:prstGeom prst="rect">
            <a:avLst/>
          </a:prstGeom>
          <a:solidFill>
            <a:schemeClr val="accent3">
              <a:alpha val="55000"/>
            </a:schemeClr>
          </a:solidFill>
        </p:spPr>
        <p:txBody>
          <a:bodyPr wrap="square">
            <a:spAutoFit/>
          </a:bodyPr>
          <a:lstStyle/>
          <a:p>
            <a:pPr>
              <a:tabLst>
                <a:tab pos="176213" algn="l"/>
              </a:tabLst>
            </a:pPr>
            <a:r>
              <a:rPr lang="sv-SE" sz="2000" b="1" dirty="0">
                <a:solidFill>
                  <a:schemeClr val="bg1"/>
                </a:solidFill>
                <a:cs typeface="Arial"/>
              </a:rPr>
              <a:t>170 </a:t>
            </a:r>
            <a:r>
              <a:rPr lang="sv-SE" sz="2000" b="1" dirty="0" smtClean="0">
                <a:solidFill>
                  <a:schemeClr val="bg1"/>
                </a:solidFill>
                <a:cs typeface="Arial"/>
              </a:rPr>
              <a:t>Employees</a:t>
            </a:r>
            <a:br>
              <a:rPr lang="sv-SE" sz="2000" b="1" dirty="0" smtClean="0">
                <a:solidFill>
                  <a:schemeClr val="bg1"/>
                </a:solidFill>
                <a:cs typeface="Arial"/>
              </a:rPr>
            </a:br>
            <a:r>
              <a:rPr lang="sv-SE" sz="2000" b="1" dirty="0" smtClean="0">
                <a:solidFill>
                  <a:schemeClr val="bg1"/>
                </a:solidFill>
                <a:cs typeface="Arial"/>
              </a:rPr>
              <a:t>HQ </a:t>
            </a:r>
            <a:r>
              <a:rPr lang="sv-SE" sz="2000" b="1" dirty="0">
                <a:solidFill>
                  <a:schemeClr val="bg1"/>
                </a:solidFill>
                <a:cs typeface="Arial"/>
              </a:rPr>
              <a:t>in Uppsala, Sweden</a:t>
            </a:r>
          </a:p>
          <a:p>
            <a:pPr>
              <a:tabLst>
                <a:tab pos="176213" algn="l"/>
              </a:tabLst>
            </a:pPr>
            <a:r>
              <a:rPr lang="sv-SE" sz="2000" b="1" dirty="0">
                <a:solidFill>
                  <a:schemeClr val="bg1"/>
                </a:solidFill>
                <a:cs typeface="Arial"/>
              </a:rPr>
              <a:t>Listed in Stockholm/Nasdaq</a:t>
            </a:r>
            <a:br>
              <a:rPr lang="sv-SE" sz="2000" b="1" dirty="0">
                <a:solidFill>
                  <a:schemeClr val="bg1"/>
                </a:solidFill>
                <a:cs typeface="Arial"/>
              </a:rPr>
            </a:br>
            <a:r>
              <a:rPr lang="sv-SE" sz="2000" b="1" dirty="0">
                <a:solidFill>
                  <a:schemeClr val="bg1"/>
                </a:solidFill>
                <a:cs typeface="Arial"/>
              </a:rPr>
              <a:t>R&amp;D investment 32% of revenue </a:t>
            </a:r>
          </a:p>
          <a:p>
            <a:pPr>
              <a:tabLst>
                <a:tab pos="176213" algn="l"/>
              </a:tabLst>
            </a:pPr>
            <a:r>
              <a:rPr lang="sv-SE" sz="2000" b="1" dirty="0">
                <a:solidFill>
                  <a:schemeClr val="bg1"/>
                </a:solidFill>
                <a:cs typeface="Arial"/>
              </a:rPr>
              <a:t>32 years in the industry</a:t>
            </a:r>
          </a:p>
        </p:txBody>
      </p:sp>
      <p:graphicFrame>
        <p:nvGraphicFramePr>
          <p:cNvPr id="33" name="Chart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4719299"/>
              </p:ext>
            </p:extLst>
          </p:nvPr>
        </p:nvGraphicFramePr>
        <p:xfrm>
          <a:off x="1043608" y="4787946"/>
          <a:ext cx="4509398" cy="2060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7527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sv-SE" sz="3200" dirty="0" smtClean="0"/>
              <a:t>TRACE</a:t>
            </a:r>
            <a:endParaRPr lang="sv-SE" sz="3200" dirty="0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009844" y="4054711"/>
            <a:ext cx="546513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/>
          <p:cNvSpPr txBox="1"/>
          <p:nvPr/>
        </p:nvSpPr>
        <p:spPr>
          <a:xfrm>
            <a:off x="6634467" y="3856605"/>
            <a:ext cx="745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</a:t>
            </a:r>
            <a:r>
              <a:rPr kumimoji="1" lang="en-US" altLang="ja-JP" sz="2000" dirty="0" smtClean="0"/>
              <a:t>ime</a:t>
            </a:r>
            <a:endParaRPr kumimoji="1" lang="ja-JP" altLang="en-US" sz="2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200256" y="3429000"/>
            <a:ext cx="1168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Bug </a:t>
            </a:r>
          </a:p>
          <a:p>
            <a:r>
              <a:rPr kumimoji="1" lang="en-US" altLang="ja-JP" sz="2000" dirty="0" smtClean="0"/>
              <a:t>happens</a:t>
            </a:r>
            <a:endParaRPr kumimoji="1" lang="ja-JP" altLang="en-US" sz="2000" dirty="0"/>
          </a:p>
        </p:txBody>
      </p:sp>
      <p:sp>
        <p:nvSpPr>
          <p:cNvPr id="7" name="テキスト ボックス 8"/>
          <p:cNvSpPr txBox="1"/>
          <p:nvPr/>
        </p:nvSpPr>
        <p:spPr>
          <a:xfrm>
            <a:off x="4590439" y="3654015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Break</a:t>
            </a:r>
            <a:endParaRPr kumimoji="1" lang="ja-JP" altLang="en-US" sz="2000" dirty="0"/>
          </a:p>
        </p:txBody>
      </p:sp>
      <p:sp>
        <p:nvSpPr>
          <p:cNvPr id="8" name="正方形/長方形 6"/>
          <p:cNvSpPr/>
          <p:nvPr/>
        </p:nvSpPr>
        <p:spPr>
          <a:xfrm>
            <a:off x="5012335" y="4225937"/>
            <a:ext cx="91043" cy="610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cxnSp>
        <p:nvCxnSpPr>
          <p:cNvPr id="11" name="直線コネクタ 14"/>
          <p:cNvCxnSpPr/>
          <p:nvPr/>
        </p:nvCxnSpPr>
        <p:spPr>
          <a:xfrm>
            <a:off x="2867204" y="4055816"/>
            <a:ext cx="0" cy="170682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8"/>
          <p:cNvCxnSpPr/>
          <p:nvPr/>
        </p:nvCxnSpPr>
        <p:spPr>
          <a:xfrm>
            <a:off x="5092561" y="4070730"/>
            <a:ext cx="0" cy="170682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9"/>
          <p:cNvSpPr txBox="1"/>
          <p:nvPr/>
        </p:nvSpPr>
        <p:spPr>
          <a:xfrm>
            <a:off x="5318516" y="4346680"/>
            <a:ext cx="1693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Without trace</a:t>
            </a:r>
            <a:endParaRPr kumimoji="1" lang="ja-JP" altLang="en-US" sz="2000" dirty="0"/>
          </a:p>
        </p:txBody>
      </p:sp>
      <p:pic>
        <p:nvPicPr>
          <p:cNvPr id="17" name="Picture 2" descr="C:\Users\HirokiAk\AppData\Local\Microsoft\Windows\Temporary Internet Files\Content.IE5\GEQ6EBQ3\MC90034692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605" y="4049934"/>
            <a:ext cx="626826" cy="5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9512" y="1484784"/>
            <a:ext cx="80409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err="1"/>
              <a:t>Without</a:t>
            </a:r>
            <a:r>
              <a:rPr lang="sv-SE" sz="2400" dirty="0"/>
              <a:t> </a:t>
            </a:r>
            <a:r>
              <a:rPr lang="sv-SE" sz="2400" dirty="0" err="1"/>
              <a:t>trace</a:t>
            </a:r>
            <a:r>
              <a:rPr lang="sv-SE" sz="2400" dirty="0"/>
              <a:t>: </a:t>
            </a:r>
            <a:r>
              <a:rPr lang="sv-SE" sz="2400" dirty="0" err="1"/>
              <a:t>Usually</a:t>
            </a:r>
            <a:r>
              <a:rPr lang="sv-SE" sz="2400" dirty="0"/>
              <a:t> not </a:t>
            </a:r>
            <a:r>
              <a:rPr lang="sv-SE" sz="2400" dirty="0" err="1"/>
              <a:t>that</a:t>
            </a:r>
            <a:r>
              <a:rPr lang="sv-SE" sz="2400" dirty="0"/>
              <a:t> </a:t>
            </a:r>
            <a:r>
              <a:rPr lang="sv-SE" sz="2400" dirty="0" err="1"/>
              <a:t>much</a:t>
            </a:r>
            <a:r>
              <a:rPr lang="sv-SE" sz="2400" dirty="0"/>
              <a:t> information </a:t>
            </a:r>
            <a:r>
              <a:rPr lang="sv-SE" sz="2400" dirty="0" err="1"/>
              <a:t>available</a:t>
            </a:r>
            <a:endParaRPr lang="sv-SE" sz="2400" dirty="0"/>
          </a:p>
          <a:p>
            <a:endParaRPr lang="sv-SE" dirty="0"/>
          </a:p>
        </p:txBody>
      </p:sp>
      <p:sp>
        <p:nvSpPr>
          <p:cNvPr id="19" name="Slide Number Placeholder 2"/>
          <p:cNvSpPr txBox="1">
            <a:spLocks/>
          </p:cNvSpPr>
          <p:nvPr/>
        </p:nvSpPr>
        <p:spPr>
          <a:xfrm>
            <a:off x="3358737" y="6405198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D90166E-051F-4A30-BB01-A12FF8E5F91A}" type="slidenum">
              <a:rPr lang="sv-SE" sz="1200" smtClean="0">
                <a:solidFill>
                  <a:schemeClr val="bg1">
                    <a:lumMod val="65000"/>
                  </a:schemeClr>
                </a:solidFill>
              </a:rPr>
              <a:pPr algn="ctr"/>
              <a:t>30</a:t>
            </a:fld>
            <a:endParaRPr lang="sv-SE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Rectangle 56"/>
          <p:cNvSpPr>
            <a:spLocks noChangeArrowheads="1"/>
          </p:cNvSpPr>
          <p:nvPr/>
        </p:nvSpPr>
        <p:spPr bwMode="auto">
          <a:xfrm>
            <a:off x="6753225" y="6467475"/>
            <a:ext cx="2208213" cy="268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628" tIns="41315" rIns="82628" bIns="41315">
            <a:spAutoFit/>
          </a:bodyPr>
          <a:lstStyle/>
          <a:p>
            <a:pPr algn="r" defTabSz="820738"/>
            <a:r>
              <a:rPr lang="en-US" sz="1200" i="1" dirty="0" smtClean="0">
                <a:solidFill>
                  <a:schemeClr val="bg1">
                    <a:lumMod val="65000"/>
                  </a:schemeClr>
                </a:solidFill>
              </a:rPr>
              <a:t>Trace</a:t>
            </a:r>
            <a:endParaRPr 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テキスト ボックス 20"/>
          <p:cNvSpPr txBox="1"/>
          <p:nvPr/>
        </p:nvSpPr>
        <p:spPr>
          <a:xfrm>
            <a:off x="5318516" y="5109899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With trace</a:t>
            </a:r>
            <a:endParaRPr kumimoji="1" lang="ja-JP" altLang="en-US" sz="20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1979712" y="4989156"/>
            <a:ext cx="3110595" cy="712162"/>
            <a:chOff x="1979712" y="4989156"/>
            <a:chExt cx="3110595" cy="712162"/>
          </a:xfrm>
        </p:grpSpPr>
        <p:sp>
          <p:nvSpPr>
            <p:cNvPr id="9" name="正方形/長方形 10"/>
            <p:cNvSpPr/>
            <p:nvPr/>
          </p:nvSpPr>
          <p:spPr>
            <a:xfrm>
              <a:off x="1979712" y="4989156"/>
              <a:ext cx="3110595" cy="6880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cxnSp>
          <p:nvCxnSpPr>
            <p:cNvPr id="10" name="直線矢印コネクタ 11"/>
            <p:cNvCxnSpPr/>
            <p:nvPr/>
          </p:nvCxnSpPr>
          <p:spPr>
            <a:xfrm flipH="1">
              <a:off x="1979712" y="5368996"/>
              <a:ext cx="30781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テキスト ボックス 15"/>
            <p:cNvSpPr txBox="1"/>
            <p:nvPr/>
          </p:nvSpPr>
          <p:spPr>
            <a:xfrm>
              <a:off x="2566587" y="4989156"/>
              <a:ext cx="21693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Trace information</a:t>
              </a:r>
              <a:endParaRPr kumimoji="1" lang="ja-JP" altLang="en-US" sz="2000" dirty="0"/>
            </a:p>
          </p:txBody>
        </p:sp>
        <p:sp>
          <p:nvSpPr>
            <p:cNvPr id="21" name="テキスト ボックス 15"/>
            <p:cNvSpPr txBox="1"/>
            <p:nvPr/>
          </p:nvSpPr>
          <p:spPr>
            <a:xfrm>
              <a:off x="2179698" y="5301208"/>
              <a:ext cx="28963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/>
                <a:t>~</a:t>
              </a:r>
              <a:r>
                <a:rPr kumimoji="1" lang="en-US" altLang="ja-JP" sz="2000" dirty="0" smtClean="0"/>
                <a:t>10</a:t>
              </a:r>
              <a:r>
                <a:rPr kumimoji="1" lang="en-US" altLang="ja-JP" sz="2000" baseline="30000" dirty="0" smtClean="0"/>
                <a:t>3..</a:t>
              </a:r>
              <a:r>
                <a:rPr kumimoji="1" lang="en-US" altLang="ja-JP" sz="2000" dirty="0" smtClean="0"/>
                <a:t> </a:t>
              </a:r>
              <a:r>
                <a:rPr kumimoji="1" lang="en-US" altLang="ja-JP" sz="2000" dirty="0"/>
                <a:t>~</a:t>
              </a:r>
              <a:r>
                <a:rPr kumimoji="1" lang="en-US" altLang="ja-JP" sz="2000" dirty="0" smtClean="0"/>
                <a:t>10</a:t>
              </a:r>
              <a:r>
                <a:rPr kumimoji="1" lang="en-US" altLang="ja-JP" sz="2000" baseline="30000" dirty="0" smtClean="0"/>
                <a:t>6</a:t>
              </a:r>
              <a:r>
                <a:rPr kumimoji="1" lang="en-US" altLang="ja-JP" sz="2000" dirty="0" smtClean="0"/>
                <a:t> instructions</a:t>
              </a:r>
              <a:endParaRPr kumimoji="1" lang="ja-JP" altLang="en-US" sz="2000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19278" y="2060848"/>
            <a:ext cx="90332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err="1" smtClean="0"/>
              <a:t>With</a:t>
            </a:r>
            <a:r>
              <a:rPr lang="sv-SE" sz="2400" dirty="0" smtClean="0"/>
              <a:t> trace: Possible to go back in time and evaluate the behavior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8151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smtClean="0"/>
              <a:t>Each executed instruction is recorded </a:t>
            </a:r>
          </a:p>
          <a:p>
            <a:r>
              <a:rPr lang="sv-SE" dirty="0" smtClean="0"/>
              <a:t>Normally by sending info to dedicated pins on device</a:t>
            </a:r>
          </a:p>
          <a:p>
            <a:pPr lvl="1"/>
            <a:r>
              <a:rPr lang="sv-SE" sz="2400" dirty="0" smtClean="0"/>
              <a:t>Require special HW to receive</a:t>
            </a:r>
          </a:p>
          <a:p>
            <a:pPr lvl="2"/>
            <a:r>
              <a:rPr lang="sv-SE" sz="2400" dirty="0"/>
              <a:t>T</a:t>
            </a:r>
            <a:r>
              <a:rPr lang="sv-SE" sz="2400" dirty="0" smtClean="0"/>
              <a:t>race probe</a:t>
            </a:r>
          </a:p>
          <a:p>
            <a:pPr lvl="1"/>
            <a:r>
              <a:rPr lang="sv-SE" sz="2400" dirty="0" smtClean="0"/>
              <a:t>Large amounts of data </a:t>
            </a:r>
          </a:p>
          <a:p>
            <a:pPr lvl="2"/>
            <a:r>
              <a:rPr lang="sv-SE" sz="2400" dirty="0" smtClean="0"/>
              <a:t>Limited memory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7"/>
          </p:nvPr>
        </p:nvSpPr>
        <p:spPr>
          <a:xfrm>
            <a:off x="0" y="1464"/>
            <a:ext cx="9144000" cy="1123279"/>
          </a:xfrm>
        </p:spPr>
        <p:txBody>
          <a:bodyPr/>
          <a:lstStyle/>
          <a:p>
            <a:r>
              <a:rPr lang="sv-SE" dirty="0" smtClean="0">
                <a:latin typeface="+mj-lt"/>
              </a:rPr>
              <a:t>ETM INSTRUCTION TRACE</a:t>
            </a:r>
            <a:endParaRPr lang="sv-SE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05" y="4518432"/>
            <a:ext cx="3935485" cy="1992339"/>
          </a:xfrm>
          <a:prstGeom prst="rect">
            <a:avLst/>
          </a:prstGeom>
        </p:spPr>
      </p:pic>
      <p:sp>
        <p:nvSpPr>
          <p:cNvPr id="6" name="AutoShape 62"/>
          <p:cNvSpPr>
            <a:spLocks noChangeArrowheads="1"/>
          </p:cNvSpPr>
          <p:nvPr/>
        </p:nvSpPr>
        <p:spPr bwMode="auto">
          <a:xfrm>
            <a:off x="539552" y="5741579"/>
            <a:ext cx="206150" cy="78517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B200">
                  <a:shade val="30000"/>
                  <a:satMod val="115000"/>
                </a:srgbClr>
              </a:gs>
              <a:gs pos="50000">
                <a:srgbClr val="FFB200">
                  <a:shade val="67500"/>
                  <a:satMod val="115000"/>
                </a:srgbClr>
              </a:gs>
              <a:gs pos="100000">
                <a:srgbClr val="FFB200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700">
              <a:solidFill>
                <a:prstClr val="black"/>
              </a:solidFill>
              <a:latin typeface="Times" pitchFamily="18" charset="0"/>
            </a:endParaRPr>
          </a:p>
        </p:txBody>
      </p:sp>
      <p:sp>
        <p:nvSpPr>
          <p:cNvPr id="7" name="Text Box 64"/>
          <p:cNvSpPr txBox="1">
            <a:spLocks noChangeArrowheads="1"/>
          </p:cNvSpPr>
          <p:nvPr/>
        </p:nvSpPr>
        <p:spPr bwMode="auto">
          <a:xfrm>
            <a:off x="539552" y="5792754"/>
            <a:ext cx="128112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prstClr val="black"/>
                </a:solidFill>
              </a:rPr>
              <a:t>ETM </a:t>
            </a:r>
            <a:br>
              <a:rPr lang="en-US" sz="700" dirty="0">
                <a:solidFill>
                  <a:prstClr val="black"/>
                </a:solidFill>
              </a:rPr>
            </a:br>
            <a:r>
              <a:rPr lang="en-US" sz="700" dirty="0">
                <a:solidFill>
                  <a:prstClr val="black"/>
                </a:solidFill>
              </a:rPr>
              <a:t>Embedded Trace </a:t>
            </a:r>
            <a:r>
              <a:rPr lang="en-US" sz="700" dirty="0" err="1">
                <a:solidFill>
                  <a:prstClr val="black"/>
                </a:solidFill>
              </a:rPr>
              <a:t>Macrocell</a:t>
            </a:r>
            <a:endParaRPr lang="en-US" sz="700" dirty="0">
              <a:solidFill>
                <a:prstClr val="black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812516" y="5109986"/>
            <a:ext cx="230173" cy="808615"/>
          </a:xfrm>
          <a:custGeom>
            <a:avLst/>
            <a:gdLst>
              <a:gd name="connsiteX0" fmla="*/ 543465 w 543465"/>
              <a:gd name="connsiteY0" fmla="*/ 0 h 1337095"/>
              <a:gd name="connsiteX1" fmla="*/ 301925 w 543465"/>
              <a:gd name="connsiteY1" fmla="*/ 0 h 1337095"/>
              <a:gd name="connsiteX2" fmla="*/ 301925 w 543465"/>
              <a:gd name="connsiteY2" fmla="*/ 1337095 h 1337095"/>
              <a:gd name="connsiteX3" fmla="*/ 0 w 543465"/>
              <a:gd name="connsiteY3" fmla="*/ 1337095 h 1337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465" h="1337095">
                <a:moveTo>
                  <a:pt x="543465" y="0"/>
                </a:moveTo>
                <a:lnTo>
                  <a:pt x="301925" y="0"/>
                </a:lnTo>
                <a:lnTo>
                  <a:pt x="301925" y="1337095"/>
                </a:lnTo>
                <a:lnTo>
                  <a:pt x="0" y="1337095"/>
                </a:lnTo>
              </a:path>
            </a:pathLst>
          </a:cu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0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927602" y="5108659"/>
            <a:ext cx="1034759" cy="2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34"/>
          <p:cNvSpPr>
            <a:spLocks noChangeArrowheads="1"/>
          </p:cNvSpPr>
          <p:nvPr/>
        </p:nvSpPr>
        <p:spPr bwMode="auto">
          <a:xfrm>
            <a:off x="1815441" y="5671257"/>
            <a:ext cx="997076" cy="44512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700">
              <a:solidFill>
                <a:prstClr val="black"/>
              </a:solidFill>
              <a:latin typeface="Times" pitchFamily="18" charset="0"/>
            </a:endParaRPr>
          </a:p>
        </p:txBody>
      </p:sp>
      <p:sp>
        <p:nvSpPr>
          <p:cNvPr id="11" name="Text Box 35"/>
          <p:cNvSpPr txBox="1">
            <a:spLocks noChangeArrowheads="1"/>
          </p:cNvSpPr>
          <p:nvPr/>
        </p:nvSpPr>
        <p:spPr bwMode="auto">
          <a:xfrm>
            <a:off x="1912179" y="5671246"/>
            <a:ext cx="3738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prstClr val="white"/>
                </a:solidFill>
              </a:rPr>
              <a:t>ETM</a:t>
            </a:r>
          </a:p>
        </p:txBody>
      </p:sp>
      <p:sp>
        <p:nvSpPr>
          <p:cNvPr id="12" name="AutoShape 36"/>
          <p:cNvSpPr>
            <a:spLocks noChangeArrowheads="1"/>
          </p:cNvSpPr>
          <p:nvPr/>
        </p:nvSpPr>
        <p:spPr bwMode="auto">
          <a:xfrm>
            <a:off x="1940236" y="5801596"/>
            <a:ext cx="749009" cy="268457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B200">
                  <a:shade val="30000"/>
                  <a:satMod val="115000"/>
                </a:srgbClr>
              </a:gs>
              <a:gs pos="50000">
                <a:srgbClr val="FFB200">
                  <a:shade val="67500"/>
                  <a:satMod val="115000"/>
                </a:srgbClr>
              </a:gs>
              <a:gs pos="100000">
                <a:srgbClr val="FFB200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700" dirty="0">
                <a:solidFill>
                  <a:prstClr val="white"/>
                </a:solidFill>
              </a:rPr>
              <a:t>instruction trace</a:t>
            </a:r>
          </a:p>
        </p:txBody>
      </p:sp>
      <p:sp>
        <p:nvSpPr>
          <p:cNvPr id="13" name="AutoShape 43"/>
          <p:cNvSpPr>
            <a:spLocks noChangeArrowheads="1"/>
          </p:cNvSpPr>
          <p:nvPr/>
        </p:nvSpPr>
        <p:spPr bwMode="auto">
          <a:xfrm>
            <a:off x="3173440" y="5012280"/>
            <a:ext cx="633565" cy="18359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B200">
                  <a:shade val="30000"/>
                  <a:satMod val="115000"/>
                </a:srgbClr>
              </a:gs>
              <a:gs pos="50000">
                <a:srgbClr val="FFB200">
                  <a:shade val="67500"/>
                  <a:satMod val="115000"/>
                </a:srgbClr>
              </a:gs>
              <a:gs pos="100000">
                <a:srgbClr val="FFB200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700">
              <a:solidFill>
                <a:prstClr val="black"/>
              </a:solidFill>
              <a:latin typeface="Times" pitchFamily="18" charset="0"/>
            </a:endParaRPr>
          </a:p>
        </p:txBody>
      </p:sp>
      <p:sp>
        <p:nvSpPr>
          <p:cNvPr id="14" name="Text Box 44"/>
          <p:cNvSpPr txBox="1">
            <a:spLocks noChangeArrowheads="1"/>
          </p:cNvSpPr>
          <p:nvPr/>
        </p:nvSpPr>
        <p:spPr bwMode="auto">
          <a:xfrm>
            <a:off x="3173440" y="5013176"/>
            <a:ext cx="62463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700" dirty="0">
                <a:solidFill>
                  <a:prstClr val="white"/>
                </a:solidFill>
              </a:rPr>
              <a:t>trace port</a:t>
            </a:r>
          </a:p>
        </p:txBody>
      </p:sp>
      <p:sp>
        <p:nvSpPr>
          <p:cNvPr id="15" name="Slide Number Placeholder 2"/>
          <p:cNvSpPr txBox="1">
            <a:spLocks/>
          </p:cNvSpPr>
          <p:nvPr/>
        </p:nvSpPr>
        <p:spPr>
          <a:xfrm>
            <a:off x="3358737" y="6405198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D90166E-051F-4A30-BB01-A12FF8E5F91A}" type="slidenum">
              <a:rPr lang="sv-SE" sz="1200" smtClean="0">
                <a:solidFill>
                  <a:schemeClr val="bg1">
                    <a:lumMod val="65000"/>
                  </a:schemeClr>
                </a:solidFill>
              </a:rPr>
              <a:pPr algn="ctr"/>
              <a:t>31</a:t>
            </a:fld>
            <a:endParaRPr lang="sv-SE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56"/>
          <p:cNvSpPr>
            <a:spLocks noChangeArrowheads="1"/>
          </p:cNvSpPr>
          <p:nvPr/>
        </p:nvSpPr>
        <p:spPr bwMode="auto">
          <a:xfrm>
            <a:off x="6753225" y="6467475"/>
            <a:ext cx="2208213" cy="268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628" tIns="41315" rIns="82628" bIns="41315">
            <a:spAutoFit/>
          </a:bodyPr>
          <a:lstStyle/>
          <a:p>
            <a:pPr algn="r" defTabSz="820738"/>
            <a:r>
              <a:rPr lang="en-US" sz="1200" i="1" dirty="0" smtClean="0">
                <a:solidFill>
                  <a:schemeClr val="bg1">
                    <a:lumMod val="65000"/>
                  </a:schemeClr>
                </a:solidFill>
              </a:rPr>
              <a:t>Trace</a:t>
            </a:r>
            <a:endParaRPr 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87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sv-SE" dirty="0" smtClean="0"/>
              <a:t>FUNCTIONAL PROFILING</a:t>
            </a:r>
            <a:endParaRPr lang="sv-SE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4968552"/>
          </a:xfrm>
          <a:noFill/>
        </p:spPr>
        <p:txBody>
          <a:bodyPr/>
          <a:lstStyle/>
          <a:p>
            <a:r>
              <a:rPr lang="sv-SE" dirty="0" smtClean="0"/>
              <a:t>Using trace data</a:t>
            </a:r>
          </a:p>
          <a:p>
            <a:r>
              <a:rPr lang="sv-SE" dirty="0" smtClean="0"/>
              <a:t>Where is the most time spent?</a:t>
            </a:r>
          </a:p>
          <a:p>
            <a:r>
              <a:rPr lang="sv-SE" dirty="0" smtClean="0"/>
              <a:t>Focus on those functions when optimizing the code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787147"/>
            <a:ext cx="4725731" cy="325630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Slide Number Placeholder 2"/>
          <p:cNvSpPr txBox="1">
            <a:spLocks/>
          </p:cNvSpPr>
          <p:nvPr/>
        </p:nvSpPr>
        <p:spPr>
          <a:xfrm>
            <a:off x="3358737" y="6405198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D90166E-051F-4A30-BB01-A12FF8E5F91A}" type="slidenum">
              <a:rPr lang="sv-SE" sz="1200" smtClean="0">
                <a:solidFill>
                  <a:schemeClr val="bg1">
                    <a:lumMod val="65000"/>
                  </a:schemeClr>
                </a:solidFill>
              </a:rPr>
              <a:pPr algn="ctr"/>
              <a:t>32</a:t>
            </a:fld>
            <a:endParaRPr lang="sv-SE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35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sv-SE" dirty="0" smtClean="0"/>
              <a:t>CODE COVERAGE</a:t>
            </a:r>
            <a:endParaRPr lang="sv-SE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noFill/>
        </p:spPr>
        <p:txBody>
          <a:bodyPr/>
          <a:lstStyle/>
          <a:p>
            <a:r>
              <a:rPr lang="sv-SE" dirty="0" smtClean="0"/>
              <a:t>Verify whether all parts have been executed</a:t>
            </a:r>
          </a:p>
          <a:p>
            <a:r>
              <a:rPr lang="sv-SE" dirty="0" smtClean="0"/>
              <a:t>Using trace data</a:t>
            </a:r>
          </a:p>
          <a:p>
            <a:r>
              <a:rPr lang="sv-SE" dirty="0" smtClean="0"/>
              <a:t>Possible to require that all code is really tested, i.e. executed in a test session</a:t>
            </a:r>
          </a:p>
          <a:p>
            <a:endParaRPr lang="sv-SE" dirty="0" smtClean="0"/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501008"/>
            <a:ext cx="3600400" cy="244827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Slide Number Placeholder 2"/>
          <p:cNvSpPr txBox="1">
            <a:spLocks/>
          </p:cNvSpPr>
          <p:nvPr/>
        </p:nvSpPr>
        <p:spPr>
          <a:xfrm>
            <a:off x="3358737" y="6405198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D90166E-051F-4A30-BB01-A12FF8E5F91A}" type="slidenum">
              <a:rPr lang="sv-SE" sz="1200" smtClean="0">
                <a:solidFill>
                  <a:schemeClr val="bg1">
                    <a:lumMod val="65000"/>
                  </a:schemeClr>
                </a:solidFill>
              </a:rPr>
              <a:pPr algn="ctr"/>
              <a:t>33</a:t>
            </a:fld>
            <a:endParaRPr lang="sv-SE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99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sv-SE" dirty="0" smtClean="0"/>
              <a:t>SIMULATOR</a:t>
            </a:r>
            <a:endParaRPr lang="sv-SE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40148" y="1283256"/>
            <a:ext cx="6551069" cy="3196381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In contrast to the debugger with bandwidth-limited communication interface, the simulator does not miss anything and is capable of showing:</a:t>
            </a:r>
          </a:p>
          <a:p>
            <a:r>
              <a:rPr lang="de-DE" sz="2000" dirty="0" smtClean="0"/>
              <a:t>Complete (Function) trace</a:t>
            </a:r>
          </a:p>
          <a:p>
            <a:r>
              <a:rPr lang="de-DE" sz="2000" dirty="0" smtClean="0"/>
              <a:t>Profiling</a:t>
            </a:r>
          </a:p>
          <a:p>
            <a:r>
              <a:rPr lang="de-DE" sz="2000" dirty="0"/>
              <a:t>C</a:t>
            </a:r>
            <a:r>
              <a:rPr lang="de-DE" sz="2000" dirty="0" smtClean="0"/>
              <a:t>ode coverage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407" y="1243343"/>
            <a:ext cx="1832796" cy="316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133220" y="3213200"/>
            <a:ext cx="1247714" cy="666074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613" y="2518230"/>
            <a:ext cx="3013237" cy="2309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08" y="4764941"/>
            <a:ext cx="4579593" cy="1331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942" y="4404768"/>
            <a:ext cx="2672862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2"/>
          <p:cNvSpPr txBox="1">
            <a:spLocks/>
          </p:cNvSpPr>
          <p:nvPr/>
        </p:nvSpPr>
        <p:spPr>
          <a:xfrm>
            <a:off x="3358737" y="6405198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D90166E-051F-4A30-BB01-A12FF8E5F91A}" type="slidenum">
              <a:rPr lang="sv-SE" sz="1200" smtClean="0">
                <a:solidFill>
                  <a:schemeClr val="bg1">
                    <a:lumMod val="65000"/>
                  </a:schemeClr>
                </a:solidFill>
              </a:rPr>
              <a:pPr algn="ctr"/>
              <a:t>34</a:t>
            </a:fld>
            <a:endParaRPr lang="sv-SE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7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smtClean="0"/>
              <a:t>8.10 - Updated </a:t>
            </a:r>
            <a:r>
              <a:rPr lang="en-US" sz="4000" b="1" dirty="0" smtClean="0"/>
              <a:t>IDE look and feel</a:t>
            </a:r>
            <a:endParaRPr lang="sv-SE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236980"/>
            <a:ext cx="3384376" cy="3025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5" descr="https://www.iar.com/Content/images/iar-ew-logo_v3.svg"/>
          <p:cNvSpPr>
            <a:spLocks noChangeAspect="1" noChangeArrowheads="1"/>
          </p:cNvSpPr>
          <p:nvPr/>
        </p:nvSpPr>
        <p:spPr bwMode="auto">
          <a:xfrm>
            <a:off x="155575" y="-1229783"/>
            <a:ext cx="1924050" cy="256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9787" y="2104361"/>
            <a:ext cx="5472608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sv-SE" dirty="0" smtClean="0"/>
              <a:t>New EW logo</a:t>
            </a:r>
            <a:endParaRPr lang="sv-SE" dirty="0"/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Better </a:t>
            </a:r>
            <a:r>
              <a:rPr lang="en-US" dirty="0" smtClean="0"/>
              <a:t>window </a:t>
            </a:r>
            <a:r>
              <a:rPr lang="en-US" dirty="0"/>
              <a:t>management and </a:t>
            </a:r>
            <a:r>
              <a:rPr lang="en-US" dirty="0" smtClean="0"/>
              <a:t>docking </a:t>
            </a:r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evised </a:t>
            </a:r>
            <a:r>
              <a:rPr lang="en-US" dirty="0"/>
              <a:t>Information Center </a:t>
            </a:r>
            <a:endParaRPr lang="en-US" dirty="0" smtClean="0"/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Updated tutorials</a:t>
            </a:r>
            <a:endParaRPr lang="sv-SE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68" y="1724007"/>
            <a:ext cx="1015664" cy="1344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140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smtClean="0"/>
              <a:t>CMSIS-Pack support</a:t>
            </a:r>
            <a:endParaRPr lang="sv-SE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AutoShape 5" descr="https://www.iar.com/Content/images/iar-ew-logo_v3.svg"/>
          <p:cNvSpPr>
            <a:spLocks noChangeAspect="1" noChangeArrowheads="1"/>
          </p:cNvSpPr>
          <p:nvPr/>
        </p:nvSpPr>
        <p:spPr bwMode="auto">
          <a:xfrm>
            <a:off x="155575" y="-1229783"/>
            <a:ext cx="1924050" cy="256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66" y="2084851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Work with ARM </a:t>
            </a:r>
            <a:r>
              <a:rPr lang="en-US" dirty="0"/>
              <a:t>CMSIS-Pack software components.</a:t>
            </a:r>
            <a:endParaRPr lang="sv-S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27" y="3381730"/>
            <a:ext cx="3286031" cy="2639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27" y="3197858"/>
            <a:ext cx="3286031" cy="3286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27" y="3176206"/>
            <a:ext cx="3286031" cy="338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38" y="2821336"/>
            <a:ext cx="4519821" cy="4039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51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4000" b="1" dirty="0" smtClean="0"/>
              <a:t>Trace filtering and navigation</a:t>
            </a:r>
            <a:endParaRPr lang="sv-SE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AutoShape 5" descr="https://www.iar.com/Content/images/iar-ew-logo_v3.svg"/>
          <p:cNvSpPr>
            <a:spLocks noChangeAspect="1" noChangeArrowheads="1"/>
          </p:cNvSpPr>
          <p:nvPr/>
        </p:nvSpPr>
        <p:spPr bwMode="auto">
          <a:xfrm>
            <a:off x="155575" y="-1229783"/>
            <a:ext cx="1924050" cy="256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9787" y="2104361"/>
            <a:ext cx="5472608" cy="169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Navigate </a:t>
            </a:r>
            <a:r>
              <a:rPr lang="en-US" dirty="0"/>
              <a:t>forward/backward </a:t>
            </a:r>
            <a:endParaRPr lang="en-US" dirty="0" smtClean="0"/>
          </a:p>
          <a:p>
            <a:pPr marL="1200150" lvl="2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on loop </a:t>
            </a:r>
          </a:p>
          <a:p>
            <a:pPr marL="1200150" lvl="2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function </a:t>
            </a:r>
          </a:p>
          <a:p>
            <a:pPr marL="1200150" lvl="2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interrupts</a:t>
            </a:r>
          </a:p>
          <a:p>
            <a:pPr marL="1200150" lvl="2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statement boundaries</a:t>
            </a:r>
            <a:endParaRPr lang="sv-SE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1" y="2104361"/>
            <a:ext cx="4751715" cy="3800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410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/>
            <a:r>
              <a:rPr lang="en-US" sz="3600" b="1" dirty="0" smtClean="0"/>
              <a:t>C11 and C++14 language standard support</a:t>
            </a:r>
            <a:endParaRPr lang="sv-SE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AutoShape 5" descr="https://www.iar.com/Content/images/iar-ew-logo_v3.svg"/>
          <p:cNvSpPr>
            <a:spLocks noChangeAspect="1" noChangeArrowheads="1"/>
          </p:cNvSpPr>
          <p:nvPr/>
        </p:nvSpPr>
        <p:spPr bwMode="auto">
          <a:xfrm>
            <a:off x="155575" y="-1229783"/>
            <a:ext cx="1924050" cy="256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5536" y="2075120"/>
            <a:ext cx="5472608" cy="388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1600" dirty="0"/>
              <a:t>C language standard ISO/IEC </a:t>
            </a:r>
            <a:r>
              <a:rPr lang="en-US" sz="1600" dirty="0" smtClean="0"/>
              <a:t>9899:2011</a:t>
            </a:r>
          </a:p>
          <a:p>
            <a:pPr marL="1200150" lvl="2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Multi threading</a:t>
            </a:r>
            <a:endParaRPr lang="en-US" sz="1600" dirty="0"/>
          </a:p>
          <a:p>
            <a:pPr marL="1200150" lvl="2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Anonymous </a:t>
            </a:r>
            <a:r>
              <a:rPr lang="en-US" sz="1600" dirty="0" err="1"/>
              <a:t>structs</a:t>
            </a:r>
            <a:r>
              <a:rPr lang="en-US" sz="1600" dirty="0"/>
              <a:t> and unions</a:t>
            </a:r>
          </a:p>
          <a:p>
            <a:pPr marL="1200150" lvl="2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Memory </a:t>
            </a:r>
            <a:r>
              <a:rPr lang="en-US" sz="1600" dirty="0"/>
              <a:t>Alignment Control</a:t>
            </a:r>
          </a:p>
          <a:p>
            <a:pPr marL="1200150" lvl="2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_</a:t>
            </a:r>
            <a:r>
              <a:rPr lang="en-US" sz="1600" dirty="0" err="1"/>
              <a:t>Noreturn</a:t>
            </a:r>
            <a:r>
              <a:rPr lang="en-US" sz="1600" dirty="0"/>
              <a:t> Function Specifier</a:t>
            </a:r>
          </a:p>
          <a:p>
            <a:pPr marL="1200150" lvl="2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Static </a:t>
            </a:r>
            <a:r>
              <a:rPr lang="en-US" sz="1600" dirty="0"/>
              <a:t>Assertions</a:t>
            </a:r>
          </a:p>
          <a:p>
            <a:pPr lvl="1">
              <a:spcBef>
                <a:spcPct val="20000"/>
              </a:spcBef>
            </a:pPr>
            <a:r>
              <a:rPr lang="en-US" sz="1600" dirty="0" smtClean="0"/>
              <a:t>C++ standard ISO/IEC 14882:2014</a:t>
            </a:r>
          </a:p>
          <a:p>
            <a:pPr marL="1200150" lvl="2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sv-SE" sz="1600" dirty="0" smtClean="0"/>
              <a:t>Multi threading</a:t>
            </a:r>
          </a:p>
          <a:p>
            <a:pPr marL="1200150" lvl="2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sv-SE" sz="1600" dirty="0"/>
              <a:t>Range based </a:t>
            </a:r>
            <a:r>
              <a:rPr lang="sv-SE" sz="1600" dirty="0" smtClean="0"/>
              <a:t>for-loops</a:t>
            </a:r>
          </a:p>
          <a:p>
            <a:pPr marL="1200150" lvl="2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sv-SE" sz="1600" dirty="0"/>
              <a:t>New binary </a:t>
            </a:r>
            <a:r>
              <a:rPr lang="sv-SE" sz="1600" dirty="0" smtClean="0"/>
              <a:t>constants</a:t>
            </a:r>
            <a:endParaRPr lang="sv-SE" sz="1600" dirty="0"/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sv-SE" sz="1600" dirty="0"/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sv-SE" sz="1600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351" y="2372884"/>
            <a:ext cx="3268793" cy="3371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475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124744"/>
            <a:ext cx="9144000" cy="57332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extBox 3"/>
          <p:cNvSpPr txBox="1"/>
          <p:nvPr/>
        </p:nvSpPr>
        <p:spPr>
          <a:xfrm>
            <a:off x="3347864" y="6669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v-S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v-SE" dirty="0" smtClean="0">
              <a:solidFill>
                <a:schemeClr val="bg1"/>
              </a:solidFill>
            </a:endParaRPr>
          </a:p>
          <a:p>
            <a:pPr lvl="1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sv-SE" dirty="0"/>
              <a:t>PRODUCT PACKAGES AND LICENSE </a:t>
            </a:r>
            <a:r>
              <a:rPr lang="sv-SE" dirty="0" smtClean="0"/>
              <a:t>TYPES</a:t>
            </a:r>
            <a:endParaRPr lang="sv-SE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764873"/>
              </p:ext>
            </p:extLst>
          </p:nvPr>
        </p:nvGraphicFramePr>
        <p:xfrm>
          <a:off x="71246" y="2032894"/>
          <a:ext cx="8965250" cy="372569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908466"/>
                <a:gridCol w="1843648"/>
                <a:gridCol w="1761924"/>
                <a:gridCol w="1658162"/>
                <a:gridCol w="1793050"/>
              </a:tblGrid>
              <a:tr h="407430">
                <a:tc>
                  <a:txBody>
                    <a:bodyPr/>
                    <a:lstStyle/>
                    <a:p>
                      <a:r>
                        <a:rPr lang="sv-SE" sz="1500" dirty="0" smtClean="0"/>
                        <a:t>Product packages:</a:t>
                      </a:r>
                      <a:endParaRPr lang="sv-SE" sz="1500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sv-SE" sz="1600" dirty="0" smtClean="0"/>
                        <a:t>License types:</a:t>
                      </a:r>
                      <a:endParaRPr lang="sv-SE" sz="1600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v-SE" sz="16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sv-SE" sz="16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sv-SE" sz="1600" b="0" dirty="0"/>
                    </a:p>
                  </a:txBody>
                  <a:tcPr/>
                </a:tc>
              </a:tr>
              <a:tr h="1780764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sv-SE" sz="1400" dirty="0" smtClean="0"/>
                        <a:t>Full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sv-SE" sz="1400" dirty="0" smtClean="0"/>
                        <a:t>ARM Cortex-M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sv-SE" sz="1400" baseline="0" dirty="0" smtClean="0"/>
                        <a:t>Functional Safety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sv-SE" sz="1400" baseline="0" dirty="0" smtClean="0"/>
                        <a:t>C-RUN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smtClean="0"/>
                        <a:t>Stand alone</a:t>
                      </a:r>
                      <a:endParaRPr lang="sv-SE" sz="1600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smtClean="0"/>
                        <a:t>Mobile</a:t>
                      </a:r>
                      <a:endParaRPr lang="sv-SE" sz="1600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smtClean="0"/>
                        <a:t>Network</a:t>
                      </a:r>
                      <a:endParaRPr lang="sv-SE" sz="1600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smtClean="0"/>
                        <a:t>Global</a:t>
                      </a:r>
                      <a:endParaRPr lang="sv-SE" sz="1600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68748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Usage</a:t>
                      </a:r>
                      <a:endParaRPr lang="sv-SE" sz="1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smtClean="0"/>
                        <a:t>Locked to one</a:t>
                      </a:r>
                      <a:r>
                        <a:rPr lang="sv-SE" sz="1400" baseline="0" dirty="0" smtClean="0"/>
                        <a:t> PC</a:t>
                      </a:r>
                      <a:endParaRPr lang="sv-SE" sz="14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smtClean="0"/>
                        <a:t>USB dongle</a:t>
                      </a:r>
                      <a:endParaRPr lang="sv-SE" sz="14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smtClean="0"/>
                        <a:t>One site</a:t>
                      </a:r>
                      <a:endParaRPr lang="sv-SE" sz="14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smtClean="0"/>
                        <a:t>Multiple sites</a:t>
                      </a:r>
                      <a:endParaRPr lang="sv-SE" sz="14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68748">
                <a:tc>
                  <a:txBody>
                    <a:bodyPr/>
                    <a:lstStyle/>
                    <a:p>
                      <a:r>
                        <a:rPr lang="sv-SE" sz="1400" dirty="0" smtClean="0"/>
                        <a:t>Used by</a:t>
                      </a:r>
                      <a:endParaRPr lang="sv-SE" sz="1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smtClean="0"/>
                        <a:t>Single developer</a:t>
                      </a:r>
                      <a:endParaRPr lang="sv-SE" sz="14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smtClean="0"/>
                        <a:t>Single developer,</a:t>
                      </a:r>
                      <a:r>
                        <a:rPr lang="sv-SE" sz="1400" baseline="0" dirty="0" smtClean="0"/>
                        <a:t> multiple computers</a:t>
                      </a:r>
                      <a:endParaRPr lang="sv-SE" sz="14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smtClean="0"/>
                        <a:t>Local</a:t>
                      </a:r>
                      <a:r>
                        <a:rPr lang="sv-SE" sz="1400" baseline="0" dirty="0" smtClean="0"/>
                        <a:t> teams</a:t>
                      </a:r>
                      <a:endParaRPr lang="sv-SE" sz="14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smtClean="0"/>
                        <a:t>Global teams</a:t>
                      </a:r>
                      <a:endParaRPr lang="sv-SE" sz="14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5877689" y="2948186"/>
            <a:ext cx="1062185" cy="1214135"/>
            <a:chOff x="6324106" y="2170193"/>
            <a:chExt cx="1416246" cy="1618847"/>
          </a:xfrm>
        </p:grpSpPr>
        <p:pic>
          <p:nvPicPr>
            <p:cNvPr id="9" name="Bildobjek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1456" y="2170193"/>
              <a:ext cx="1110066" cy="1618847"/>
            </a:xfrm>
            <a:prstGeom prst="rect">
              <a:avLst/>
            </a:prstGeom>
          </p:spPr>
        </p:pic>
        <p:cxnSp>
          <p:nvCxnSpPr>
            <p:cNvPr id="10" name="Rak 20"/>
            <p:cNvCxnSpPr/>
            <p:nvPr/>
          </p:nvCxnSpPr>
          <p:spPr>
            <a:xfrm flipH="1">
              <a:off x="6370212" y="2799592"/>
              <a:ext cx="649586" cy="544595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ak 21"/>
            <p:cNvCxnSpPr/>
            <p:nvPr/>
          </p:nvCxnSpPr>
          <p:spPr>
            <a:xfrm>
              <a:off x="7019797" y="2799592"/>
              <a:ext cx="609212" cy="439695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ak 22"/>
            <p:cNvCxnSpPr/>
            <p:nvPr/>
          </p:nvCxnSpPr>
          <p:spPr>
            <a:xfrm>
              <a:off x="6580012" y="3344187"/>
              <a:ext cx="996548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596" y="2630357"/>
              <a:ext cx="393270" cy="237600"/>
            </a:xfrm>
            <a:prstGeom prst="rect">
              <a:avLst/>
            </a:prstGeom>
          </p:spPr>
        </p:pic>
        <p:pic>
          <p:nvPicPr>
            <p:cNvPr id="14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074" y="3161351"/>
              <a:ext cx="393270" cy="237600"/>
            </a:xfrm>
            <a:prstGeom prst="rect">
              <a:avLst/>
            </a:prstGeom>
          </p:spPr>
        </p:pic>
        <p:pic>
          <p:nvPicPr>
            <p:cNvPr id="1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3425" y="3225387"/>
              <a:ext cx="393270" cy="237600"/>
            </a:xfrm>
            <a:prstGeom prst="rect">
              <a:avLst/>
            </a:prstGeom>
          </p:spPr>
        </p:pic>
        <p:pic>
          <p:nvPicPr>
            <p:cNvPr id="16" name="Bildobjekt 31"/>
            <p:cNvPicPr>
              <a:picLocks noChangeAspect="1"/>
            </p:cNvPicPr>
            <p:nvPr/>
          </p:nvPicPr>
          <p:blipFill>
            <a:blip r:embed="rId5" cstate="print">
              <a:lum bright="24000" contrast="-40000"/>
            </a:blip>
            <a:stretch>
              <a:fillRect/>
            </a:stretch>
          </p:blipFill>
          <p:spPr>
            <a:xfrm>
              <a:off x="6324106" y="3199407"/>
              <a:ext cx="524597" cy="367149"/>
            </a:xfrm>
            <a:prstGeom prst="rect">
              <a:avLst/>
            </a:prstGeom>
          </p:spPr>
        </p:pic>
        <p:pic>
          <p:nvPicPr>
            <p:cNvPr id="17" name="Bildobjekt 27"/>
            <p:cNvPicPr>
              <a:picLocks noChangeAspect="1"/>
            </p:cNvPicPr>
            <p:nvPr/>
          </p:nvPicPr>
          <p:blipFill>
            <a:blip r:embed="rId5" cstate="print">
              <a:lum bright="24000" contrast="-40000"/>
            </a:blip>
            <a:stretch>
              <a:fillRect/>
            </a:stretch>
          </p:blipFill>
          <p:spPr>
            <a:xfrm>
              <a:off x="7215755" y="3146957"/>
              <a:ext cx="524597" cy="367149"/>
            </a:xfrm>
            <a:prstGeom prst="rect">
              <a:avLst/>
            </a:prstGeom>
          </p:spPr>
        </p:pic>
        <p:pic>
          <p:nvPicPr>
            <p:cNvPr id="18" name="Bildobjekt 29"/>
            <p:cNvPicPr>
              <a:picLocks noChangeAspect="1"/>
            </p:cNvPicPr>
            <p:nvPr/>
          </p:nvPicPr>
          <p:blipFill>
            <a:blip r:embed="rId5" cstate="print">
              <a:lum bright="24000" contrast="-40000"/>
            </a:blip>
            <a:stretch>
              <a:fillRect/>
            </a:stretch>
          </p:blipFill>
          <p:spPr>
            <a:xfrm>
              <a:off x="6796155" y="2609888"/>
              <a:ext cx="524597" cy="36714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7492058" y="2826939"/>
            <a:ext cx="1364598" cy="1364598"/>
            <a:chOff x="5436096" y="3645024"/>
            <a:chExt cx="1819464" cy="1819464"/>
          </a:xfrm>
        </p:grpSpPr>
        <p:pic>
          <p:nvPicPr>
            <p:cNvPr id="20" name="Bildobjek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6096" y="3645024"/>
              <a:ext cx="1819464" cy="1819464"/>
            </a:xfrm>
            <a:prstGeom prst="rect">
              <a:avLst/>
            </a:prstGeom>
          </p:spPr>
        </p:pic>
        <p:cxnSp>
          <p:nvCxnSpPr>
            <p:cNvPr id="21" name="Rak 35"/>
            <p:cNvCxnSpPr/>
            <p:nvPr/>
          </p:nvCxnSpPr>
          <p:spPr>
            <a:xfrm flipH="1">
              <a:off x="6018265" y="4232295"/>
              <a:ext cx="271712" cy="213355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ak 36"/>
            <p:cNvCxnSpPr/>
            <p:nvPr/>
          </p:nvCxnSpPr>
          <p:spPr>
            <a:xfrm>
              <a:off x="6289977" y="4232295"/>
              <a:ext cx="410032" cy="156809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ak 37"/>
            <p:cNvCxnSpPr/>
            <p:nvPr/>
          </p:nvCxnSpPr>
          <p:spPr>
            <a:xfrm>
              <a:off x="5789531" y="4668621"/>
              <a:ext cx="534371" cy="534371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ak 38"/>
            <p:cNvCxnSpPr/>
            <p:nvPr/>
          </p:nvCxnSpPr>
          <p:spPr>
            <a:xfrm flipV="1">
              <a:off x="6546688" y="4549872"/>
              <a:ext cx="311585" cy="614766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ak 39"/>
            <p:cNvCxnSpPr/>
            <p:nvPr/>
          </p:nvCxnSpPr>
          <p:spPr>
            <a:xfrm>
              <a:off x="6086403" y="4609247"/>
              <a:ext cx="593746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3673" y="3844212"/>
              <a:ext cx="461319" cy="271286"/>
            </a:xfrm>
            <a:prstGeom prst="rect">
              <a:avLst/>
            </a:prstGeom>
          </p:spPr>
        </p:pic>
        <p:pic>
          <p:nvPicPr>
            <p:cNvPr id="27" name="Picture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9776" y="4334947"/>
              <a:ext cx="417104" cy="252000"/>
            </a:xfrm>
            <a:prstGeom prst="rect">
              <a:avLst/>
            </a:prstGeom>
          </p:spPr>
        </p:pic>
        <p:pic>
          <p:nvPicPr>
            <p:cNvPr id="28" name="Picture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0762" y="4396421"/>
              <a:ext cx="417104" cy="252000"/>
            </a:xfrm>
            <a:prstGeom prst="rect">
              <a:avLst/>
            </a:prstGeom>
          </p:spPr>
        </p:pic>
        <p:pic>
          <p:nvPicPr>
            <p:cNvPr id="29" name="Picture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4266" y="5051602"/>
              <a:ext cx="417104" cy="252000"/>
            </a:xfrm>
            <a:prstGeom prst="rect">
              <a:avLst/>
            </a:prstGeom>
          </p:spPr>
        </p:pic>
        <p:pic>
          <p:nvPicPr>
            <p:cNvPr id="30" name="Bildobjekt 51"/>
            <p:cNvPicPr>
              <a:picLocks noChangeAspect="1"/>
            </p:cNvPicPr>
            <p:nvPr/>
          </p:nvPicPr>
          <p:blipFill>
            <a:blip r:embed="rId5" cstate="print">
              <a:lum bright="24000" contrast="-40000"/>
            </a:blip>
            <a:stretch>
              <a:fillRect/>
            </a:stretch>
          </p:blipFill>
          <p:spPr>
            <a:xfrm>
              <a:off x="6089216" y="5024869"/>
              <a:ext cx="593857" cy="415622"/>
            </a:xfrm>
            <a:prstGeom prst="rect">
              <a:avLst/>
            </a:prstGeom>
          </p:spPr>
        </p:pic>
        <p:pic>
          <p:nvPicPr>
            <p:cNvPr id="31" name="Bildobjekt 49"/>
            <p:cNvPicPr>
              <a:picLocks noChangeAspect="1"/>
            </p:cNvPicPr>
            <p:nvPr/>
          </p:nvPicPr>
          <p:blipFill>
            <a:blip r:embed="rId5" cstate="print">
              <a:lum bright="24000" contrast="-40000"/>
            </a:blip>
            <a:stretch>
              <a:fillRect/>
            </a:stretch>
          </p:blipFill>
          <p:spPr>
            <a:xfrm>
              <a:off x="5614220" y="4371748"/>
              <a:ext cx="593857" cy="415622"/>
            </a:xfrm>
            <a:prstGeom prst="rect">
              <a:avLst/>
            </a:prstGeom>
          </p:spPr>
        </p:pic>
        <p:pic>
          <p:nvPicPr>
            <p:cNvPr id="32" name="Bildobjekt 47"/>
            <p:cNvPicPr>
              <a:picLocks noChangeAspect="1"/>
            </p:cNvPicPr>
            <p:nvPr/>
          </p:nvPicPr>
          <p:blipFill>
            <a:blip r:embed="rId5" cstate="print">
              <a:lum bright="24000" contrast="-40000"/>
            </a:blip>
            <a:stretch>
              <a:fillRect/>
            </a:stretch>
          </p:blipFill>
          <p:spPr>
            <a:xfrm>
              <a:off x="6564213" y="4312374"/>
              <a:ext cx="593857" cy="415622"/>
            </a:xfrm>
            <a:prstGeom prst="rect">
              <a:avLst/>
            </a:prstGeom>
          </p:spPr>
        </p:pic>
        <p:pic>
          <p:nvPicPr>
            <p:cNvPr id="33" name="Bildobjekt 45"/>
            <p:cNvPicPr>
              <a:picLocks noChangeAspect="1"/>
            </p:cNvPicPr>
            <p:nvPr/>
          </p:nvPicPr>
          <p:blipFill>
            <a:blip r:embed="rId5" cstate="print">
              <a:lum bright="24000" contrast="-40000"/>
            </a:blip>
            <a:stretch>
              <a:fillRect/>
            </a:stretch>
          </p:blipFill>
          <p:spPr>
            <a:xfrm>
              <a:off x="5967354" y="3837377"/>
              <a:ext cx="593857" cy="415622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2155167" y="3279651"/>
            <a:ext cx="1548545" cy="919640"/>
            <a:chOff x="2469518" y="2192252"/>
            <a:chExt cx="2064726" cy="1226186"/>
          </a:xfrm>
        </p:grpSpPr>
        <p:pic>
          <p:nvPicPr>
            <p:cNvPr id="35" name="Picture 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6132" y="2302207"/>
              <a:ext cx="1121230" cy="677409"/>
            </a:xfrm>
            <a:prstGeom prst="rect">
              <a:avLst/>
            </a:prstGeom>
          </p:spPr>
        </p:pic>
        <p:pic>
          <p:nvPicPr>
            <p:cNvPr id="36" name="Bildobjekt 10"/>
            <p:cNvPicPr>
              <a:picLocks noChangeAspect="1"/>
            </p:cNvPicPr>
            <p:nvPr/>
          </p:nvPicPr>
          <p:blipFill>
            <a:blip r:embed="rId10" cstate="print">
              <a:lum bright="9000"/>
            </a:blip>
            <a:stretch>
              <a:fillRect/>
            </a:stretch>
          </p:blipFill>
          <p:spPr>
            <a:xfrm>
              <a:off x="2469518" y="2192252"/>
              <a:ext cx="2064726" cy="1226186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4133587" y="3322891"/>
            <a:ext cx="1207710" cy="845239"/>
            <a:chOff x="1516467" y="4368635"/>
            <a:chExt cx="1610280" cy="1126985"/>
          </a:xfrm>
        </p:grpSpPr>
        <p:pic>
          <p:nvPicPr>
            <p:cNvPr id="38" name="Picture 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9319" y="4437112"/>
              <a:ext cx="1204576" cy="727764"/>
            </a:xfrm>
            <a:prstGeom prst="rect">
              <a:avLst/>
            </a:prstGeom>
          </p:spPr>
        </p:pic>
        <p:pic>
          <p:nvPicPr>
            <p:cNvPr id="39" name="Bildobjekt 16"/>
            <p:cNvPicPr>
              <a:picLocks noChangeAspect="1"/>
            </p:cNvPicPr>
            <p:nvPr/>
          </p:nvPicPr>
          <p:blipFill>
            <a:blip r:embed="rId5" cstate="print">
              <a:lum bright="24000" contrast="-40000"/>
            </a:blip>
            <a:stretch>
              <a:fillRect/>
            </a:stretch>
          </p:blipFill>
          <p:spPr>
            <a:xfrm>
              <a:off x="1516467" y="4368635"/>
              <a:ext cx="1610280" cy="11269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23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7"/>
          </p:nvPr>
        </p:nvSpPr>
        <p:spPr>
          <a:xfrm>
            <a:off x="0" y="1464"/>
            <a:ext cx="7836634" cy="1123279"/>
          </a:xfrm>
        </p:spPr>
        <p:txBody>
          <a:bodyPr/>
          <a:lstStyle/>
          <a:p>
            <a:r>
              <a:rPr lang="sv-SE" sz="2800" dirty="0"/>
              <a:t>LARGE AND LOYAL CUSTOMER BASE WORLDWIDE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5664"/>
            <a:ext cx="2719754" cy="2994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ak 42"/>
          <p:cNvCxnSpPr/>
          <p:nvPr/>
        </p:nvCxnSpPr>
        <p:spPr>
          <a:xfrm>
            <a:off x="0" y="6346660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ktangel 47"/>
          <p:cNvSpPr/>
          <p:nvPr/>
        </p:nvSpPr>
        <p:spPr>
          <a:xfrm>
            <a:off x="457201" y="6488346"/>
            <a:ext cx="841229" cy="245657"/>
          </a:xfrm>
          <a:prstGeom prst="rect">
            <a:avLst/>
          </a:prstGeom>
          <a:solidFill>
            <a:srgbClr val="FFB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Likbent triangel 57"/>
          <p:cNvSpPr/>
          <p:nvPr/>
        </p:nvSpPr>
        <p:spPr>
          <a:xfrm>
            <a:off x="540859" y="6395881"/>
            <a:ext cx="156368" cy="134800"/>
          </a:xfrm>
          <a:prstGeom prst="triangle">
            <a:avLst/>
          </a:prstGeom>
          <a:solidFill>
            <a:srgbClr val="FFB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ruta 58"/>
          <p:cNvSpPr txBox="1"/>
          <p:nvPr/>
        </p:nvSpPr>
        <p:spPr>
          <a:xfrm>
            <a:off x="429964" y="6476087"/>
            <a:ext cx="93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 smtClean="0">
                <a:solidFill>
                  <a:schemeClr val="bg1"/>
                </a:solidFill>
                <a:latin typeface="Arial"/>
                <a:cs typeface="Arial"/>
              </a:rPr>
              <a:t>www.iar.com</a:t>
            </a:r>
            <a:endParaRPr lang="sv-SE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57941" y="1437791"/>
            <a:ext cx="2765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smtClean="0">
                <a:solidFill>
                  <a:schemeClr val="bg1"/>
                </a:solidFill>
              </a:rPr>
              <a:t>Market Leading </a:t>
            </a:r>
          </a:p>
          <a:p>
            <a:r>
              <a:rPr lang="sv-SE" sz="1600" dirty="0" smtClean="0">
                <a:solidFill>
                  <a:schemeClr val="bg1"/>
                </a:solidFill>
              </a:rPr>
              <a:t>            for</a:t>
            </a:r>
            <a:endParaRPr lang="sv-SE" sz="1600" dirty="0">
              <a:solidFill>
                <a:schemeClr val="bg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2"/>
          <a:stretch/>
        </p:blipFill>
        <p:spPr bwMode="auto">
          <a:xfrm>
            <a:off x="6529269" y="3825726"/>
            <a:ext cx="2614731" cy="1635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0" b="20070"/>
          <a:stretch/>
        </p:blipFill>
        <p:spPr bwMode="auto">
          <a:xfrm>
            <a:off x="3037924" y="5432094"/>
            <a:ext cx="1942155" cy="1427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9" t="23327" r="16188" b="20929"/>
          <a:stretch/>
        </p:blipFill>
        <p:spPr bwMode="auto">
          <a:xfrm>
            <a:off x="4980079" y="5457847"/>
            <a:ext cx="2304699" cy="140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00122" y="3825726"/>
            <a:ext cx="2141310" cy="1635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9" b="7312"/>
          <a:stretch/>
        </p:blipFill>
        <p:spPr bwMode="auto">
          <a:xfrm>
            <a:off x="0" y="5419909"/>
            <a:ext cx="3048000" cy="145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0" t="7584" r="14490" b="11374"/>
          <a:stretch/>
        </p:blipFill>
        <p:spPr bwMode="auto">
          <a:xfrm>
            <a:off x="2085141" y="3955185"/>
            <a:ext cx="2314981" cy="1492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4831"/>
            <a:ext cx="2623004" cy="174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8"/>
          <a:stretch/>
        </p:blipFill>
        <p:spPr bwMode="auto">
          <a:xfrm>
            <a:off x="2088919" y="2933499"/>
            <a:ext cx="2315366" cy="1021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7" t="18470" r="11640"/>
          <a:stretch/>
        </p:blipFill>
        <p:spPr bwMode="auto">
          <a:xfrm>
            <a:off x="2623004" y="1184831"/>
            <a:ext cx="2230968" cy="174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9" t="23327" r="47585" b="59949"/>
          <a:stretch/>
        </p:blipFill>
        <p:spPr bwMode="auto">
          <a:xfrm>
            <a:off x="4402628" y="2931936"/>
            <a:ext cx="455122" cy="89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4857750" y="1184832"/>
            <a:ext cx="4286250" cy="26408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sz="1600" b="1" dirty="0" smtClean="0"/>
          </a:p>
          <a:p>
            <a:endParaRPr lang="sv-SE" sz="1600" b="1" dirty="0"/>
          </a:p>
          <a:p>
            <a:endParaRPr lang="sv-SE" sz="1600" b="1" dirty="0" smtClean="0"/>
          </a:p>
          <a:p>
            <a:r>
              <a:rPr lang="sv-SE" sz="3200" b="1" dirty="0" smtClean="0"/>
              <a:t>46,000+ customers</a:t>
            </a:r>
          </a:p>
          <a:p>
            <a:r>
              <a:rPr lang="sv-SE" sz="1600" dirty="0" smtClean="0">
                <a:cs typeface="Arial"/>
              </a:rPr>
              <a:t>95% recurring customers</a:t>
            </a:r>
          </a:p>
          <a:p>
            <a:r>
              <a:rPr lang="sv-SE" sz="1600" dirty="0" smtClean="0">
                <a:cs typeface="Arial"/>
              </a:rPr>
              <a:t>65% customers </a:t>
            </a:r>
            <a:r>
              <a:rPr lang="sv-SE" sz="1600" dirty="0">
                <a:cs typeface="Arial"/>
              </a:rPr>
              <a:t>with </a:t>
            </a:r>
            <a:r>
              <a:rPr lang="sv-SE" sz="1600" dirty="0" smtClean="0">
                <a:cs typeface="Arial"/>
              </a:rPr>
              <a:t>more than </a:t>
            </a:r>
            <a:r>
              <a:rPr lang="sv-SE" sz="1600" dirty="0">
                <a:cs typeface="Arial"/>
              </a:rPr>
              <a:t>one </a:t>
            </a:r>
            <a:r>
              <a:rPr lang="sv-SE" sz="1600" dirty="0" smtClean="0">
                <a:cs typeface="Arial"/>
              </a:rPr>
              <a:t>product</a:t>
            </a:r>
          </a:p>
          <a:p>
            <a:r>
              <a:rPr lang="sv-SE" sz="1600" dirty="0" smtClean="0">
                <a:cs typeface="Arial"/>
              </a:rPr>
              <a:t>22,000+ support agreements</a:t>
            </a:r>
            <a:br>
              <a:rPr lang="sv-SE" sz="1600" dirty="0" smtClean="0">
                <a:cs typeface="Arial"/>
              </a:rPr>
            </a:br>
            <a:r>
              <a:rPr lang="sv-SE" sz="1600" dirty="0" smtClean="0">
                <a:cs typeface="Arial"/>
              </a:rPr>
              <a:t>~400 </a:t>
            </a:r>
            <a:r>
              <a:rPr lang="sv-SE" sz="1600" dirty="0">
                <a:cs typeface="Arial"/>
              </a:rPr>
              <a:t>enterprise </a:t>
            </a:r>
            <a:r>
              <a:rPr lang="sv-SE" sz="1600" dirty="0" smtClean="0">
                <a:cs typeface="Arial"/>
              </a:rPr>
              <a:t>agreements</a:t>
            </a:r>
          </a:p>
          <a:p>
            <a:r>
              <a:rPr lang="sv-SE" sz="1600" dirty="0" smtClean="0">
                <a:cs typeface="Arial"/>
              </a:rPr>
              <a:t>200,000+ newsletter subscribers</a:t>
            </a:r>
          </a:p>
          <a:p>
            <a:r>
              <a:rPr lang="sv-SE" sz="1600" dirty="0" smtClean="0">
                <a:cs typeface="Arial"/>
              </a:rPr>
              <a:t>100,000+ web visitors per month</a:t>
            </a:r>
          </a:p>
          <a:p>
            <a:r>
              <a:rPr lang="sv-SE" sz="1600" dirty="0" smtClean="0">
                <a:cs typeface="Arial"/>
              </a:rPr>
              <a:t>10,000+ downloads per month</a:t>
            </a:r>
          </a:p>
          <a:p>
            <a:r>
              <a:rPr lang="sv-SE" sz="1600" dirty="0" smtClean="0">
                <a:cs typeface="Arial"/>
              </a:rPr>
              <a:t>450+ partners in ecosystem</a:t>
            </a:r>
          </a:p>
          <a:p>
            <a:endParaRPr lang="sv-SE" dirty="0">
              <a:cs typeface="Arial"/>
            </a:endParaRPr>
          </a:p>
          <a:p>
            <a:pPr algn="ctr"/>
            <a:endParaRPr lang="sv-SE" b="1" dirty="0" smtClean="0"/>
          </a:p>
          <a:p>
            <a:pPr algn="ctr"/>
            <a:r>
              <a:rPr lang="sv-SE" b="1" dirty="0" smtClean="0"/>
              <a:t> </a:t>
            </a:r>
            <a:endParaRPr lang="sv-SE" b="1" dirty="0"/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1" r="11748"/>
          <a:stretch/>
        </p:blipFill>
        <p:spPr bwMode="auto">
          <a:xfrm>
            <a:off x="7284778" y="5461687"/>
            <a:ext cx="1858834" cy="141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41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124744"/>
            <a:ext cx="9144000" cy="57332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extBox 3"/>
          <p:cNvSpPr txBox="1"/>
          <p:nvPr/>
        </p:nvSpPr>
        <p:spPr>
          <a:xfrm>
            <a:off x="3347864" y="6669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v-S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v-SE" dirty="0" smtClean="0">
              <a:solidFill>
                <a:schemeClr val="bg1"/>
              </a:solidFill>
            </a:endParaRPr>
          </a:p>
          <a:p>
            <a:pPr lvl="1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sv-SE" dirty="0"/>
              <a:t>PRODUCT PACKAGES AND LICENSE </a:t>
            </a:r>
            <a:r>
              <a:rPr lang="sv-SE" dirty="0" smtClean="0"/>
              <a:t>TYPES</a:t>
            </a:r>
            <a:endParaRPr lang="sv-SE" dirty="0"/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204420"/>
              </p:ext>
            </p:extLst>
          </p:nvPr>
        </p:nvGraphicFramePr>
        <p:xfrm>
          <a:off x="35496" y="1124744"/>
          <a:ext cx="9108506" cy="60867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4256"/>
                <a:gridCol w="1167585"/>
                <a:gridCol w="1127333"/>
                <a:gridCol w="1127333"/>
                <a:gridCol w="1127333"/>
                <a:gridCol w="1127333"/>
                <a:gridCol w="1127333"/>
              </a:tblGrid>
              <a:tr h="383122"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600" b="1" u="none" strike="noStrike" dirty="0">
                          <a:effectLst/>
                        </a:rPr>
                        <a:t>Function/Package</a:t>
                      </a:r>
                      <a:endParaRPr lang="sv-S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49" marR="5149" marT="514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600" b="1" u="none" strike="noStrike" dirty="0">
                          <a:effectLst/>
                        </a:rPr>
                        <a:t>Functional Safety</a:t>
                      </a:r>
                      <a:endParaRPr lang="sv-S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49" marR="5149" marT="514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600" b="1" u="none" strike="noStrike" dirty="0">
                          <a:effectLst/>
                        </a:rPr>
                        <a:t>Standard</a:t>
                      </a:r>
                      <a:endParaRPr lang="sv-S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49" marR="5149" marT="514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600" b="1" u="none" strike="noStrike" dirty="0">
                          <a:effectLst/>
                        </a:rPr>
                        <a:t>Cortex M</a:t>
                      </a:r>
                      <a:endParaRPr lang="sv-S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49" marR="5149" marT="514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600" b="1" u="none" strike="noStrike" dirty="0">
                          <a:effectLst/>
                        </a:rPr>
                        <a:t>Cortex-M0</a:t>
                      </a:r>
                      <a:endParaRPr lang="sv-S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49" marR="5149" marT="514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600" b="1" u="none" strike="noStrike" dirty="0" smtClean="0">
                          <a:effectLst/>
                        </a:rPr>
                        <a:t>Limited</a:t>
                      </a:r>
                      <a:endParaRPr lang="sv-S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49" marR="5149" marT="514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600" b="1" u="none" strike="noStrike" smtClean="0">
                          <a:effectLst/>
                        </a:rPr>
                        <a:t>BaseLine</a:t>
                      </a:r>
                      <a:endParaRPr lang="sv-S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49" marR="5149" marT="514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9045">
                <a:tc>
                  <a:txBody>
                    <a:bodyPr/>
                    <a:lstStyle/>
                    <a:p>
                      <a:pPr algn="l" fontAlgn="ctr"/>
                      <a:r>
                        <a:rPr lang="sv-SE" sz="1400" b="1" u="none" strike="noStrike" dirty="0">
                          <a:effectLst/>
                        </a:rPr>
                        <a:t>Editor</a:t>
                      </a:r>
                      <a:endParaRPr lang="sv-S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49" marR="5149" marT="514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 dirty="0">
                          <a:effectLst/>
                        </a:rPr>
                        <a:t>✔</a:t>
                      </a:r>
                      <a:endParaRPr lang="sv-SE" sz="1400" b="0" i="0" u="none" strike="noStrike" dirty="0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 dirty="0">
                          <a:effectLst/>
                        </a:rPr>
                        <a:t>✔</a:t>
                      </a:r>
                      <a:endParaRPr lang="sv-SE" sz="1400" b="0" i="0" u="none" strike="noStrike" dirty="0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 dirty="0">
                          <a:effectLst/>
                        </a:rPr>
                        <a:t>✔ </a:t>
                      </a:r>
                      <a:endParaRPr lang="sv-SE" sz="1400" b="0" i="0" u="none" strike="noStrike" dirty="0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 dirty="0">
                          <a:effectLst/>
                        </a:rPr>
                        <a:t>✔</a:t>
                      </a:r>
                      <a:endParaRPr lang="sv-SE" sz="1400" b="0" i="0" u="none" strike="noStrike" dirty="0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 ✔ 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</a:tr>
              <a:tr h="339045">
                <a:tc>
                  <a:txBody>
                    <a:bodyPr/>
                    <a:lstStyle/>
                    <a:p>
                      <a:pPr algn="l" fontAlgn="ctr"/>
                      <a:r>
                        <a:rPr lang="sv-SE" sz="1400" b="1" u="none" strike="noStrike" dirty="0">
                          <a:effectLst/>
                        </a:rPr>
                        <a:t>Project Manager</a:t>
                      </a:r>
                      <a:endParaRPr lang="sv-S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49" marR="5149" marT="514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 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 dirty="0">
                          <a:effectLst/>
                        </a:rPr>
                        <a:t>✔</a:t>
                      </a:r>
                      <a:endParaRPr lang="sv-SE" sz="1400" b="0" i="0" u="none" strike="noStrike" dirty="0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 dirty="0">
                          <a:effectLst/>
                        </a:rPr>
                        <a:t>✔ </a:t>
                      </a:r>
                      <a:endParaRPr lang="sv-SE" sz="1400" b="0" i="0" u="none" strike="noStrike" dirty="0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</a:tr>
              <a:tr h="383122">
                <a:tc>
                  <a:txBody>
                    <a:bodyPr/>
                    <a:lstStyle/>
                    <a:p>
                      <a:pPr algn="l" fontAlgn="ctr"/>
                      <a:r>
                        <a:rPr lang="sv-SE" sz="1400" b="1" u="none" strike="noStrike">
                          <a:effectLst/>
                        </a:rPr>
                        <a:t>IAR C/C++ Compiler for ARM</a:t>
                      </a:r>
                      <a:endParaRPr lang="sv-SE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49" marR="5149" marT="514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 dirty="0">
                          <a:effectLst/>
                        </a:rPr>
                        <a:t>✔</a:t>
                      </a:r>
                      <a:r>
                        <a:rPr lang="sv-SE" sz="1000" u="none" strike="noStrike" dirty="0">
                          <a:effectLst/>
                        </a:rPr>
                        <a:t>1</a:t>
                      </a:r>
                      <a:endParaRPr lang="sv-SE" sz="1400" b="0" i="0" u="none" strike="noStrike" dirty="0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 dirty="0">
                          <a:effectLst/>
                        </a:rPr>
                        <a:t>✔</a:t>
                      </a:r>
                      <a:r>
                        <a:rPr lang="sv-SE" sz="1000" u="none" strike="noStrike" dirty="0">
                          <a:effectLst/>
                        </a:rPr>
                        <a:t>2</a:t>
                      </a:r>
                      <a:endParaRPr lang="sv-SE" sz="1000" b="0" i="0" u="none" strike="noStrike" dirty="0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 dirty="0">
                          <a:effectLst/>
                        </a:rPr>
                        <a:t>✔</a:t>
                      </a:r>
                      <a:r>
                        <a:rPr lang="sv-SE" sz="1000" u="none" strike="noStrike" dirty="0">
                          <a:effectLst/>
                        </a:rPr>
                        <a:t>3</a:t>
                      </a:r>
                      <a:endParaRPr lang="sv-SE" sz="1000" b="0" i="0" u="none" strike="noStrike" dirty="0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</a:tr>
              <a:tr h="383122">
                <a:tc>
                  <a:txBody>
                    <a:bodyPr/>
                    <a:lstStyle/>
                    <a:p>
                      <a:pPr algn="l" fontAlgn="ctr"/>
                      <a:r>
                        <a:rPr lang="sv-SE" sz="1400" b="1" u="none" strike="noStrike" dirty="0">
                          <a:effectLst/>
                        </a:rPr>
                        <a:t>IAR Assembler for ARM</a:t>
                      </a:r>
                      <a:endParaRPr lang="sv-S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49" marR="5149" marT="514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 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 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 dirty="0">
                          <a:effectLst/>
                        </a:rPr>
                        <a:t>✔</a:t>
                      </a:r>
                      <a:endParaRPr lang="sv-SE" sz="1400" b="0" i="0" u="none" strike="noStrike" dirty="0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</a:tr>
              <a:tr h="339045">
                <a:tc>
                  <a:txBody>
                    <a:bodyPr/>
                    <a:lstStyle/>
                    <a:p>
                      <a:pPr algn="l" fontAlgn="ctr"/>
                      <a:r>
                        <a:rPr lang="sv-SE" sz="1400" b="1" u="none" strike="noStrike" dirty="0">
                          <a:effectLst/>
                        </a:rPr>
                        <a:t>Linker and librarian</a:t>
                      </a:r>
                      <a:endParaRPr lang="sv-SE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49" marR="5149" marT="514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 ✔ 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 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 dirty="0">
                          <a:effectLst/>
                        </a:rPr>
                        <a:t>✔</a:t>
                      </a:r>
                      <a:endParaRPr lang="sv-SE" sz="1400" b="0" i="0" u="none" strike="noStrike" dirty="0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</a:tr>
              <a:tr h="339045">
                <a:tc>
                  <a:txBody>
                    <a:bodyPr/>
                    <a:lstStyle/>
                    <a:p>
                      <a:pPr algn="l" fontAlgn="ctr"/>
                      <a:r>
                        <a:rPr lang="sv-SE" sz="1400" b="1" u="none" strike="noStrike" dirty="0">
                          <a:effectLst/>
                        </a:rPr>
                        <a:t>MISRA C checker</a:t>
                      </a:r>
                      <a:endParaRPr lang="sv-SE" sz="1400" b="1" i="0" u="none" strike="noStrike" dirty="0">
                        <a:solidFill>
                          <a:srgbClr val="222222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 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 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 dirty="0">
                          <a:effectLst/>
                        </a:rPr>
                        <a:t> </a:t>
                      </a:r>
                      <a:endParaRPr lang="sv-SE" sz="1400" b="0" i="0" u="none" strike="noStrike" dirty="0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</a:tr>
              <a:tr h="339045">
                <a:tc>
                  <a:txBody>
                    <a:bodyPr/>
                    <a:lstStyle/>
                    <a:p>
                      <a:pPr algn="l" fontAlgn="ctr"/>
                      <a:r>
                        <a:rPr lang="sv-SE" sz="1400" b="1" u="none" strike="noStrike" dirty="0">
                          <a:effectLst/>
                        </a:rPr>
                        <a:t>C-SPY® Debugger</a:t>
                      </a:r>
                      <a:endParaRPr lang="sv-SE" sz="1400" b="1" i="0" u="none" strike="noStrike" dirty="0">
                        <a:solidFill>
                          <a:srgbClr val="222222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 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 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 dirty="0">
                          <a:effectLst/>
                        </a:rPr>
                        <a:t>✔ </a:t>
                      </a:r>
                      <a:endParaRPr lang="sv-SE" sz="1400" b="0" i="0" u="none" strike="noStrike" dirty="0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</a:tr>
              <a:tr h="383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Run-time libraries </a:t>
                      </a:r>
                      <a:r>
                        <a:rPr lang="en-US" sz="1400" b="1" u="none" strike="noStrike" dirty="0" err="1">
                          <a:effectLst/>
                        </a:rPr>
                        <a:t>incl</a:t>
                      </a:r>
                      <a:r>
                        <a:rPr lang="en-US" sz="1400" b="1" u="none" strike="noStrike" dirty="0">
                          <a:effectLst/>
                        </a:rPr>
                        <a:t> source code</a:t>
                      </a:r>
                      <a:endParaRPr lang="en-US" sz="1400" b="1" i="0" u="none" strike="noStrike" dirty="0">
                        <a:solidFill>
                          <a:srgbClr val="222222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 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 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 dirty="0">
                          <a:effectLst/>
                        </a:rPr>
                        <a:t>✔ </a:t>
                      </a:r>
                      <a:endParaRPr lang="sv-SE" sz="1400" b="0" i="0" u="none" strike="noStrike" dirty="0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</a:tr>
              <a:tr h="339045">
                <a:tc>
                  <a:txBody>
                    <a:bodyPr/>
                    <a:lstStyle/>
                    <a:p>
                      <a:pPr algn="l" fontAlgn="ctr"/>
                      <a:r>
                        <a:rPr lang="sv-SE" sz="1400" b="1" u="none" strike="noStrike" dirty="0">
                          <a:effectLst/>
                        </a:rPr>
                        <a:t>Power debugging</a:t>
                      </a:r>
                      <a:endParaRPr lang="sv-SE" sz="1400" b="1" i="0" u="none" strike="noStrike" dirty="0">
                        <a:solidFill>
                          <a:srgbClr val="222222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 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 dirty="0">
                          <a:effectLst/>
                        </a:rPr>
                        <a:t> </a:t>
                      </a:r>
                      <a:endParaRPr lang="sv-SE" sz="1400" b="0" i="0" u="none" strike="noStrike" dirty="0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</a:tr>
              <a:tr h="383122">
                <a:tc>
                  <a:txBody>
                    <a:bodyPr/>
                    <a:lstStyle/>
                    <a:p>
                      <a:pPr algn="l" fontAlgn="ctr"/>
                      <a:r>
                        <a:rPr lang="sv-SE" sz="1400" b="1" u="none" strike="noStrike" dirty="0">
                          <a:effectLst/>
                        </a:rPr>
                        <a:t>Hardware debugging support</a:t>
                      </a:r>
                      <a:endParaRPr lang="sv-SE" sz="1400" b="1" i="0" u="none" strike="noStrike" dirty="0">
                        <a:solidFill>
                          <a:srgbClr val="222222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 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 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 dirty="0">
                          <a:effectLst/>
                        </a:rPr>
                        <a:t>✔ </a:t>
                      </a:r>
                      <a:endParaRPr lang="sv-SE" sz="1400" b="0" i="0" u="none" strike="noStrike" dirty="0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</a:tr>
              <a:tr h="339045">
                <a:tc>
                  <a:txBody>
                    <a:bodyPr/>
                    <a:lstStyle/>
                    <a:p>
                      <a:pPr algn="l" fontAlgn="ctr"/>
                      <a:r>
                        <a:rPr lang="sv-SE" sz="1400" b="1" u="none" strike="noStrike" dirty="0">
                          <a:effectLst/>
                        </a:rPr>
                        <a:t>RTOS plugins</a:t>
                      </a:r>
                      <a:endParaRPr lang="sv-SE" sz="1400" b="1" i="0" u="none" strike="noStrike" dirty="0">
                        <a:solidFill>
                          <a:srgbClr val="222222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 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 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 dirty="0">
                          <a:effectLst/>
                        </a:rPr>
                        <a:t>✔ </a:t>
                      </a:r>
                      <a:endParaRPr lang="sv-SE" sz="1400" b="0" i="0" u="none" strike="noStrike" dirty="0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</a:tr>
              <a:tr h="383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Support and Update Agreement (SUA)</a:t>
                      </a:r>
                      <a:endParaRPr lang="en-US" sz="1400" b="1" i="0" u="none" strike="noStrike" dirty="0">
                        <a:solidFill>
                          <a:srgbClr val="222222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 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 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 dirty="0">
                          <a:effectLst/>
                        </a:rPr>
                        <a:t>Limited</a:t>
                      </a:r>
                      <a:r>
                        <a:rPr lang="sv-SE" sz="1000" u="none" strike="noStrike" dirty="0">
                          <a:effectLst/>
                        </a:rPr>
                        <a:t>4</a:t>
                      </a:r>
                      <a:endParaRPr lang="sv-SE" sz="1000" b="0" i="0" u="none" strike="noStrike" dirty="0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</a:tr>
              <a:tr h="339045">
                <a:tc>
                  <a:txBody>
                    <a:bodyPr/>
                    <a:lstStyle/>
                    <a:p>
                      <a:pPr algn="l" fontAlgn="ctr"/>
                      <a:r>
                        <a:rPr lang="sv-SE" sz="1400" b="1" u="none" strike="noStrike" dirty="0">
                          <a:effectLst/>
                        </a:rPr>
                        <a:t>Static code analysis</a:t>
                      </a:r>
                      <a:endParaRPr lang="sv-SE" sz="1400" b="1" i="0" u="none" strike="noStrike" dirty="0">
                        <a:solidFill>
                          <a:srgbClr val="222222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 dirty="0">
                          <a:effectLst/>
                        </a:rPr>
                        <a:t>Optional</a:t>
                      </a:r>
                      <a:r>
                        <a:rPr lang="sv-SE" sz="1000" u="none" strike="noStrike" dirty="0">
                          <a:effectLst/>
                        </a:rPr>
                        <a:t>5</a:t>
                      </a:r>
                      <a:endParaRPr lang="sv-SE" sz="1000" b="0" i="0" u="none" strike="noStrike" dirty="0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 dirty="0">
                          <a:effectLst/>
                        </a:rPr>
                        <a:t> Optional</a:t>
                      </a:r>
                      <a:r>
                        <a:rPr lang="sv-SE" sz="1000" u="none" strike="noStrike" dirty="0">
                          <a:effectLst/>
                        </a:rPr>
                        <a:t>5</a:t>
                      </a:r>
                      <a:endParaRPr lang="sv-SE" sz="1000" b="0" i="0" u="none" strike="noStrike" dirty="0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 dirty="0">
                          <a:effectLst/>
                        </a:rPr>
                        <a:t> Optional</a:t>
                      </a:r>
                      <a:r>
                        <a:rPr lang="sv-SE" sz="1000" u="none" strike="noStrike" dirty="0">
                          <a:effectLst/>
                        </a:rPr>
                        <a:t>5</a:t>
                      </a:r>
                      <a:endParaRPr lang="sv-SE" sz="1000" b="0" i="0" u="none" strike="noStrike" dirty="0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sv-SE" sz="1400" b="0" i="0" u="none" strike="noStrike">
                        <a:solidFill>
                          <a:srgbClr val="222222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 dirty="0">
                          <a:effectLst/>
                        </a:rPr>
                        <a:t> </a:t>
                      </a:r>
                      <a:endParaRPr lang="sv-SE" sz="1400" b="0" i="0" u="none" strike="noStrike" dirty="0">
                        <a:solidFill>
                          <a:srgbClr val="222222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</a:tr>
              <a:tr h="339045">
                <a:tc>
                  <a:txBody>
                    <a:bodyPr/>
                    <a:lstStyle/>
                    <a:p>
                      <a:pPr algn="l" fontAlgn="ctr"/>
                      <a:r>
                        <a:rPr lang="sv-SE" sz="1400" b="1" u="none" strike="noStrike" dirty="0">
                          <a:effectLst/>
                        </a:rPr>
                        <a:t>Runtime analysis</a:t>
                      </a:r>
                      <a:endParaRPr lang="sv-SE" sz="1400" b="1" i="0" u="none" strike="noStrike" dirty="0">
                        <a:solidFill>
                          <a:srgbClr val="222222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 dirty="0">
                          <a:effectLst/>
                        </a:rPr>
                        <a:t>Optional</a:t>
                      </a:r>
                      <a:r>
                        <a:rPr lang="sv-SE" sz="1000" u="none" strike="noStrike" dirty="0">
                          <a:effectLst/>
                        </a:rPr>
                        <a:t>6</a:t>
                      </a:r>
                      <a:endParaRPr lang="sv-SE" sz="1000" b="0" i="0" u="none" strike="noStrike" dirty="0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 dirty="0">
                          <a:effectLst/>
                        </a:rPr>
                        <a:t> Optional</a:t>
                      </a:r>
                      <a:r>
                        <a:rPr lang="sv-SE" sz="1000" u="none" strike="noStrike" dirty="0">
                          <a:effectLst/>
                        </a:rPr>
                        <a:t>6</a:t>
                      </a:r>
                      <a:endParaRPr lang="sv-SE" sz="1400" b="0" i="0" u="none" strike="noStrike" dirty="0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 dirty="0">
                          <a:effectLst/>
                        </a:rPr>
                        <a:t> Optional</a:t>
                      </a:r>
                      <a:r>
                        <a:rPr lang="sv-SE" sz="1000" u="none" strike="noStrike" dirty="0">
                          <a:effectLst/>
                        </a:rPr>
                        <a:t>6</a:t>
                      </a:r>
                      <a:endParaRPr lang="sv-SE" sz="1000" b="0" i="0" u="none" strike="noStrike" dirty="0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sv-SE" sz="1400" b="0" i="0" u="none" strike="noStrike">
                        <a:solidFill>
                          <a:srgbClr val="222222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 dirty="0">
                          <a:effectLst/>
                        </a:rPr>
                        <a:t> </a:t>
                      </a:r>
                      <a:endParaRPr lang="sv-SE" sz="1400" b="0" i="0" u="none" strike="noStrike" dirty="0">
                        <a:solidFill>
                          <a:srgbClr val="222222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</a:tr>
              <a:tr h="383122">
                <a:tc>
                  <a:txBody>
                    <a:bodyPr/>
                    <a:lstStyle/>
                    <a:p>
                      <a:pPr algn="l" fontAlgn="ctr"/>
                      <a:r>
                        <a:rPr lang="sv-SE" sz="1400" b="1" u="none" strike="noStrike" dirty="0">
                          <a:effectLst/>
                        </a:rPr>
                        <a:t>Certified for Functional Safe</a:t>
                      </a:r>
                      <a:endParaRPr lang="sv-SE" sz="1400" b="1" i="0" u="none" strike="noStrike" dirty="0">
                        <a:solidFill>
                          <a:srgbClr val="222222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✔</a:t>
                      </a:r>
                      <a:endParaRPr lang="sv-SE" sz="1400" b="0" i="0" u="none" strike="noStrike">
                        <a:solidFill>
                          <a:srgbClr val="339966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400" u="none" strike="noStrike">
                          <a:effectLst/>
                        </a:rPr>
                        <a:t> </a:t>
                      </a:r>
                      <a:endParaRPr lang="sv-SE" sz="1400" b="0" i="0" u="none" strike="noStrike">
                        <a:solidFill>
                          <a:srgbClr val="00FF00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 </a:t>
                      </a:r>
                      <a:endParaRPr lang="sv-SE" sz="1400" b="0" i="0" u="none" strike="noStrike">
                        <a:solidFill>
                          <a:srgbClr val="00FF00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 </a:t>
                      </a:r>
                      <a:endParaRPr lang="sv-SE" sz="1400" b="0" i="0" u="none" strike="noStrike">
                        <a:solidFill>
                          <a:srgbClr val="00FF00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>
                          <a:effectLst/>
                        </a:rPr>
                        <a:t> </a:t>
                      </a:r>
                      <a:endParaRPr lang="sv-SE" sz="1400" b="0" i="0" u="none" strike="noStrike">
                        <a:solidFill>
                          <a:srgbClr val="222222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400" u="none" strike="noStrike" dirty="0">
                          <a:effectLst/>
                        </a:rPr>
                        <a:t> </a:t>
                      </a:r>
                      <a:endParaRPr lang="sv-SE" sz="1400" b="0" i="0" u="none" strike="noStrike" dirty="0">
                        <a:solidFill>
                          <a:srgbClr val="00FF00"/>
                        </a:solidFill>
                        <a:effectLst/>
                        <a:latin typeface="Tahoma"/>
                      </a:endParaRPr>
                    </a:p>
                  </a:txBody>
                  <a:tcPr marL="5149" marR="5149" marT="5149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02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Q:\Marketing\Marketing material\Images\Köpebilder\shutterstock_1141850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72750"/>
            <a:ext cx="4495436" cy="298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Q:\Marketing\Marketing material\Images\Köpebilder\shutterstock_25474578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005"/>
          <a:stretch/>
        </p:blipFill>
        <p:spPr bwMode="auto">
          <a:xfrm>
            <a:off x="-20792" y="3872750"/>
            <a:ext cx="4664800" cy="298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Q:\Marketing\Marketing material\Images\Köpebilder\shutterstock_192451625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40"/>
          <a:stretch/>
        </p:blipFill>
        <p:spPr bwMode="auto">
          <a:xfrm>
            <a:off x="-20792" y="1124744"/>
            <a:ext cx="4669356" cy="278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Q:\Marketing\Marketing material\Images\Köpebilder\shutterstock_286052273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87"/>
          <a:stretch/>
        </p:blipFill>
        <p:spPr bwMode="auto">
          <a:xfrm>
            <a:off x="4644008" y="1124744"/>
            <a:ext cx="4515587" cy="274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55576" y="2515109"/>
            <a:ext cx="7488832" cy="3018485"/>
          </a:xfrm>
          <a:prstGeom prst="rect">
            <a:avLst/>
          </a:prstGeom>
          <a:solidFill>
            <a:srgbClr val="00206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761369"/>
            <a:ext cx="7920880" cy="4525963"/>
          </a:xfrm>
        </p:spPr>
        <p:txBody>
          <a:bodyPr/>
          <a:lstStyle/>
          <a:p>
            <a:pPr marL="0" indent="0" algn="ctr">
              <a:buNone/>
            </a:pPr>
            <a:endParaRPr lang="sv-SE" dirty="0"/>
          </a:p>
          <a:p>
            <a:pPr marL="0" indent="0" algn="ctr">
              <a:buNone/>
            </a:pPr>
            <a:r>
              <a:rPr lang="sv-SE" sz="9600" dirty="0" smtClean="0">
                <a:solidFill>
                  <a:schemeClr val="bg1"/>
                </a:solidFill>
                <a:latin typeface="Mistral" panose="03090702030407020403" pitchFamily="66" charset="0"/>
              </a:rPr>
              <a:t>Thank you for attention!</a:t>
            </a:r>
            <a:endParaRPr lang="sv-SE" sz="9600" dirty="0">
              <a:solidFill>
                <a:schemeClr val="bg1"/>
              </a:solidFill>
              <a:latin typeface="Mistral" panose="030907020304070204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43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Q:\Marketing\Corporate Marketing\Web 2015 images\JOhans bilder redigerade och klara\Danie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01" r="366"/>
          <a:stretch/>
        </p:blipFill>
        <p:spPr bwMode="auto">
          <a:xfrm>
            <a:off x="5074" y="1124745"/>
            <a:ext cx="8187817" cy="456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sv-SE" sz="2800" dirty="0" smtClean="0"/>
              <a:t>WORLD-LEADING DEVELOPMENT </a:t>
            </a:r>
            <a:r>
              <a:rPr lang="sv-SE" sz="2800" dirty="0"/>
              <a:t>TOOLS</a:t>
            </a:r>
          </a:p>
        </p:txBody>
      </p:sp>
      <p:sp>
        <p:nvSpPr>
          <p:cNvPr id="5" name="Rectangle 4"/>
          <p:cNvSpPr/>
          <p:nvPr/>
        </p:nvSpPr>
        <p:spPr>
          <a:xfrm>
            <a:off x="5616558" y="1804975"/>
            <a:ext cx="38372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sv-SE" sz="1400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74" y="1165375"/>
            <a:ext cx="780728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400" dirty="0" smtClean="0">
                <a:solidFill>
                  <a:schemeClr val="bg1"/>
                </a:solidFill>
              </a:rPr>
              <a:t>Support for </a:t>
            </a:r>
            <a:r>
              <a:rPr lang="sv-SE" sz="3200" b="1" dirty="0" smtClean="0">
                <a:solidFill>
                  <a:schemeClr val="bg1"/>
                </a:solidFill>
              </a:rPr>
              <a:t>10 000</a:t>
            </a:r>
            <a:r>
              <a:rPr lang="sv-SE" sz="3200" b="1" dirty="0">
                <a:solidFill>
                  <a:schemeClr val="bg1"/>
                </a:solidFill>
              </a:rPr>
              <a:t>+ </a:t>
            </a:r>
            <a:r>
              <a:rPr lang="sv-SE" sz="2400" dirty="0" smtClean="0">
                <a:solidFill>
                  <a:schemeClr val="bg1"/>
                </a:solidFill>
              </a:rPr>
              <a:t>devices, </a:t>
            </a:r>
            <a:r>
              <a:rPr lang="sv-SE" sz="3200" b="1" dirty="0" smtClean="0">
                <a:solidFill>
                  <a:schemeClr val="bg1"/>
                </a:solidFill>
              </a:rPr>
              <a:t>30</a:t>
            </a:r>
            <a:r>
              <a:rPr lang="sv-SE" sz="3200" b="1" dirty="0">
                <a:solidFill>
                  <a:schemeClr val="bg1"/>
                </a:solidFill>
              </a:rPr>
              <a:t>+ </a:t>
            </a:r>
            <a:r>
              <a:rPr lang="sv-SE" sz="2400" dirty="0">
                <a:solidFill>
                  <a:schemeClr val="bg1"/>
                </a:solidFill>
              </a:rPr>
              <a:t>architectures</a:t>
            </a:r>
          </a:p>
          <a:p>
            <a:r>
              <a:rPr lang="sv-SE" sz="1600" dirty="0" smtClean="0">
                <a:solidFill>
                  <a:schemeClr val="bg1"/>
                </a:solidFill>
              </a:rPr>
              <a:t>All available </a:t>
            </a:r>
            <a:r>
              <a:rPr lang="en-US" sz="2000" b="1" dirty="0" smtClean="0">
                <a:solidFill>
                  <a:schemeClr val="bg1"/>
                </a:solidFill>
                <a:cs typeface="Times New Roman" pitchFamily="18" charset="0"/>
              </a:rPr>
              <a:t>8-16-32</a:t>
            </a:r>
            <a:r>
              <a:rPr lang="en-US" sz="1600" b="1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cs typeface="Times New Roman" pitchFamily="18" charset="0"/>
              </a:rPr>
              <a:t>bit </a:t>
            </a:r>
            <a:r>
              <a:rPr lang="sv-SE" sz="1600" dirty="0" smtClean="0">
                <a:solidFill>
                  <a:schemeClr val="bg1"/>
                </a:solidFill>
              </a:rPr>
              <a:t>cores, including all ARM and Renesas MCUs</a:t>
            </a:r>
            <a:endParaRPr lang="sv-SE" sz="1600" dirty="0">
              <a:solidFill>
                <a:schemeClr val="bg1"/>
              </a:solidFill>
            </a:endParaRPr>
          </a:p>
        </p:txBody>
      </p:sp>
      <p:sp>
        <p:nvSpPr>
          <p:cNvPr id="13" name="Rectangle 46"/>
          <p:cNvSpPr/>
          <p:nvPr/>
        </p:nvSpPr>
        <p:spPr>
          <a:xfrm>
            <a:off x="7812360" y="1124745"/>
            <a:ext cx="1331641" cy="576862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baseline="30000" dirty="0" smtClean="0"/>
              <a:t/>
            </a:r>
            <a:br>
              <a:rPr lang="sv-SE" sz="1400" b="1" baseline="30000" dirty="0" smtClean="0"/>
            </a:br>
            <a:r>
              <a:rPr lang="sv-SE" sz="1400" b="1" baseline="30000" dirty="0" smtClean="0">
                <a:solidFill>
                  <a:schemeClr val="bg1">
                    <a:lumMod val="85000"/>
                  </a:schemeClr>
                </a:solidFill>
              </a:rPr>
              <a:t>Cortex-A15</a:t>
            </a:r>
            <a:endParaRPr lang="sv-SE" sz="1400" b="1" baseline="30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Cortex-A9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Cortex-A7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Cortex-A8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Cortex-A5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Cortex-R7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Cortex-R5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Cortex-R4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Cortex-M7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Cortex-M4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Cortex-M3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Cortex-M1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Cortex-M0(+)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ARM11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ARM9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ARM7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SecurCore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XScale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AVR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AVR32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ColdFire</a:t>
            </a:r>
          </a:p>
          <a:p>
            <a:r>
              <a:rPr lang="sv-SE" sz="1400" b="1" baseline="30000" dirty="0" smtClean="0">
                <a:solidFill>
                  <a:schemeClr val="bg1">
                    <a:lumMod val="85000"/>
                  </a:schemeClr>
                </a:solidFill>
              </a:rPr>
              <a:t>HCS12</a:t>
            </a:r>
          </a:p>
          <a:p>
            <a:r>
              <a:rPr lang="sv-SE" sz="1400" b="1" baseline="30000" dirty="0" smtClean="0">
                <a:solidFill>
                  <a:schemeClr val="bg1">
                    <a:lumMod val="85000"/>
                  </a:schemeClr>
                </a:solidFill>
              </a:rPr>
              <a:t>S08</a:t>
            </a:r>
            <a:endParaRPr lang="sv-SE" sz="1400" b="1" baseline="30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MAXQ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CR16C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78K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H8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M16C</a:t>
            </a:r>
          </a:p>
          <a:p>
            <a:r>
              <a:rPr lang="sv-SE" sz="1400" b="1" baseline="30000" dirty="0" smtClean="0">
                <a:solidFill>
                  <a:schemeClr val="bg1">
                    <a:lumMod val="85000"/>
                  </a:schemeClr>
                </a:solidFill>
              </a:rPr>
              <a:t>R8C</a:t>
            </a:r>
          </a:p>
          <a:p>
            <a:r>
              <a:rPr lang="sv-SE" sz="1400" b="1" baseline="30000" dirty="0" smtClean="0">
                <a:solidFill>
                  <a:schemeClr val="bg1">
                    <a:lumMod val="85000"/>
                  </a:schemeClr>
                </a:solidFill>
              </a:rPr>
              <a:t>R32C</a:t>
            </a:r>
            <a:endParaRPr lang="sv-SE" sz="1400" b="1" baseline="30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M32C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RL78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RX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RH850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V850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SuperH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SAM8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STM8</a:t>
            </a:r>
          </a:p>
          <a:p>
            <a:r>
              <a:rPr lang="sv-SE" sz="1400" b="1" baseline="30000" dirty="0">
                <a:solidFill>
                  <a:schemeClr val="bg1">
                    <a:lumMod val="85000"/>
                  </a:schemeClr>
                </a:solidFill>
              </a:rPr>
              <a:t>MSP430</a:t>
            </a:r>
          </a:p>
          <a:p>
            <a:r>
              <a:rPr lang="sv-SE" sz="1400" b="1" baseline="30000" dirty="0" smtClean="0">
                <a:solidFill>
                  <a:schemeClr val="bg1">
                    <a:lumMod val="85000"/>
                  </a:schemeClr>
                </a:solidFill>
              </a:rPr>
              <a:t>8051</a:t>
            </a:r>
            <a:endParaRPr lang="sv-SE" sz="1400" b="1" baseline="30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 rot="16200000">
            <a:off x="6495238" y="3332477"/>
            <a:ext cx="4850653" cy="446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2000" algn="r">
              <a:spcAft>
                <a:spcPts val="0"/>
              </a:spcAft>
              <a:buClr>
                <a:srgbClr val="FE8637"/>
              </a:buClr>
            </a:pPr>
            <a:r>
              <a:rPr lang="en-US" b="1" dirty="0" smtClean="0">
                <a:solidFill>
                  <a:schemeClr val="bg1"/>
                </a:solidFill>
                <a:cs typeface="Times New Roman" pitchFamily="18" charset="0"/>
              </a:rPr>
              <a:t>Flexibility and </a:t>
            </a:r>
            <a:r>
              <a:rPr lang="en-US" b="1" dirty="0">
                <a:solidFill>
                  <a:schemeClr val="bg1"/>
                </a:solidFill>
                <a:cs typeface="Times New Roman" pitchFamily="18" charset="0"/>
              </a:rPr>
              <a:t>e</a:t>
            </a:r>
            <a:r>
              <a:rPr lang="en-US" b="1" dirty="0" smtClean="0">
                <a:solidFill>
                  <a:schemeClr val="bg1"/>
                </a:solidFill>
                <a:cs typeface="Times New Roman" pitchFamily="18" charset="0"/>
              </a:rPr>
              <a:t>asy</a:t>
            </a:r>
            <a:r>
              <a:rPr lang="en-US" b="1" dirty="0" smtClean="0">
                <a:solidFill>
                  <a:schemeClr val="bg1"/>
                </a:solidFill>
                <a:cs typeface="Arial"/>
              </a:rPr>
              <a:t> </a:t>
            </a:r>
            <a:r>
              <a:rPr lang="en-US" b="1" dirty="0" smtClean="0">
                <a:solidFill>
                  <a:schemeClr val="bg1"/>
                </a:solidFill>
                <a:cs typeface="Times New Roman" pitchFamily="18" charset="0"/>
              </a:rPr>
              <a:t>migration</a:t>
            </a:r>
            <a:endParaRPr 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pic>
        <p:nvPicPr>
          <p:cNvPr id="18" name="Picture 2" descr="https://bloggomaniatime.files.wordpress.com/2014/09/arm-620x34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935" b="47840"/>
          <a:stretch/>
        </p:blipFill>
        <p:spPr bwMode="auto">
          <a:xfrm>
            <a:off x="0" y="5568900"/>
            <a:ext cx="4514235" cy="1324472"/>
          </a:xfrm>
          <a:prstGeom prst="rect">
            <a:avLst/>
          </a:prstGeom>
          <a:solidFill>
            <a:srgbClr val="005A83">
              <a:alpha val="62000"/>
            </a:srgbClr>
          </a:solidFill>
        </p:spPr>
      </p:pic>
      <p:pic>
        <p:nvPicPr>
          <p:cNvPr id="19" name="Picture 2" descr="http://www.web3iot.com/uploads/8/5/3/2/8532139/8147374_orig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63" b="15025"/>
          <a:stretch/>
        </p:blipFill>
        <p:spPr bwMode="auto">
          <a:xfrm>
            <a:off x="4246323" y="5568900"/>
            <a:ext cx="3560963" cy="132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75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sv-SE" sz="2800" dirty="0" smtClean="0"/>
              <a:t>DOMINATING</a:t>
            </a:r>
            <a:r>
              <a:rPr lang="sv-SE" dirty="0" smtClean="0"/>
              <a:t> </a:t>
            </a:r>
            <a:r>
              <a:rPr lang="sv-SE" dirty="0"/>
              <a:t>THE CORTEX-M MARKET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145715"/>
              </p:ext>
            </p:extLst>
          </p:nvPr>
        </p:nvGraphicFramePr>
        <p:xfrm>
          <a:off x="334071" y="3411776"/>
          <a:ext cx="7848872" cy="246549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80820"/>
                <a:gridCol w="2034893"/>
                <a:gridCol w="2834315"/>
                <a:gridCol w="1598844"/>
              </a:tblGrid>
              <a:tr h="132719">
                <a:tc>
                  <a:txBody>
                    <a:bodyPr/>
                    <a:lstStyle/>
                    <a:p>
                      <a:r>
                        <a:rPr lang="en-GB" sz="1400" u="none" dirty="0" smtClean="0"/>
                        <a:t>ARM core </a:t>
                      </a:r>
                      <a:endParaRPr lang="sv-SE" sz="1400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u="none" dirty="0" smtClean="0"/>
                        <a:t>Device</a:t>
                      </a:r>
                      <a:endParaRPr lang="sv-SE" sz="1400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u="none" dirty="0" smtClean="0"/>
                        <a:t>Compiler</a:t>
                      </a:r>
                      <a:endParaRPr lang="sv-SE" sz="1400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u="none" dirty="0" err="1" smtClean="0"/>
                        <a:t>CoreMark</a:t>
                      </a:r>
                      <a:r>
                        <a:rPr lang="en-GB" sz="1400" u="none" dirty="0" smtClean="0"/>
                        <a:t>/MHz</a:t>
                      </a:r>
                      <a:endParaRPr lang="sv-SE" sz="1400" b="0" u="none" dirty="0" smtClean="0"/>
                    </a:p>
                  </a:txBody>
                  <a:tcPr/>
                </a:tc>
              </a:tr>
              <a:tr h="360116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Cortex-M7</a:t>
                      </a:r>
                      <a:endParaRPr lang="sv-S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ST STM32F756NGH6</a:t>
                      </a:r>
                      <a:endParaRPr lang="sv-SE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IAR C/C++ Compiler for ARM</a:t>
                      </a:r>
                      <a:endParaRPr lang="sv-SE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5.01</a:t>
                      </a:r>
                      <a:endParaRPr lang="sv-SE" sz="1400" b="0" dirty="0" smtClean="0"/>
                    </a:p>
                  </a:txBody>
                  <a:tcPr/>
                </a:tc>
              </a:tr>
              <a:tr h="360116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Cortex-A9</a:t>
                      </a:r>
                      <a:endParaRPr lang="sv-S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Renesas</a:t>
                      </a:r>
                      <a:r>
                        <a:rPr lang="en-US" sz="1400" dirty="0" smtClean="0"/>
                        <a:t> RZ/A1H</a:t>
                      </a:r>
                      <a:endParaRPr lang="sv-SE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IAR C/C++ Compiler for ARM</a:t>
                      </a:r>
                      <a:endParaRPr lang="sv-SE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4.15</a:t>
                      </a:r>
                      <a:endParaRPr lang="sv-SE" sz="1400" b="0" dirty="0" smtClean="0"/>
                    </a:p>
                  </a:txBody>
                  <a:tcPr/>
                </a:tc>
              </a:tr>
              <a:tr h="360116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Cortex-M4</a:t>
                      </a:r>
                      <a:endParaRPr lang="sv-S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Freescale </a:t>
                      </a:r>
                      <a:r>
                        <a:rPr lang="en-GB" sz="1400" dirty="0" err="1" smtClean="0"/>
                        <a:t>Kinetis</a:t>
                      </a:r>
                      <a:r>
                        <a:rPr lang="en-GB" sz="1400" dirty="0" smtClean="0"/>
                        <a:t> K70</a:t>
                      </a:r>
                      <a:endParaRPr lang="sv-SE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IAR C/C++ Compiler for ARM</a:t>
                      </a:r>
                      <a:endParaRPr lang="sv-SE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3.40</a:t>
                      </a:r>
                      <a:endParaRPr lang="sv-SE" sz="1400" b="0" dirty="0" smtClean="0"/>
                    </a:p>
                  </a:txBody>
                  <a:tcPr/>
                </a:tc>
              </a:tr>
              <a:tr h="360116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Cortex-M3</a:t>
                      </a:r>
                      <a:endParaRPr lang="sv-S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Atmel SAM3SD8CAU</a:t>
                      </a:r>
                      <a:endParaRPr lang="sv-SE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IAR C/C++ Compiler for ARM</a:t>
                      </a:r>
                      <a:endParaRPr lang="sv-SE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3.32</a:t>
                      </a:r>
                      <a:endParaRPr lang="sv-SE" sz="1400" b="0" dirty="0" smtClean="0"/>
                    </a:p>
                  </a:txBody>
                  <a:tcPr/>
                </a:tc>
              </a:tr>
              <a:tr h="360116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Cortex-M0+</a:t>
                      </a:r>
                      <a:endParaRPr lang="sv-S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Atmel SAM D20</a:t>
                      </a:r>
                      <a:endParaRPr lang="sv-SE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IAR C/C++ Compiler for ARM</a:t>
                      </a:r>
                      <a:endParaRPr lang="sv-SE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2.46</a:t>
                      </a:r>
                      <a:endParaRPr lang="sv-SE" sz="1400" b="0" dirty="0" smtClean="0"/>
                    </a:p>
                  </a:txBody>
                  <a:tcPr/>
                </a:tc>
              </a:tr>
              <a:tr h="360116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Cortex-M0</a:t>
                      </a:r>
                      <a:endParaRPr lang="sv-S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ST STM32F051C8</a:t>
                      </a:r>
                      <a:endParaRPr lang="sv-SE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IAR C/C++ Compiler for ARM</a:t>
                      </a:r>
                      <a:endParaRPr lang="sv-SE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2.20</a:t>
                      </a:r>
                      <a:endParaRPr lang="sv-SE" sz="1400" b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2" descr="C:\Users\Mariegy.IARSYSTEMS\Desktop\co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71" y="5949280"/>
            <a:ext cx="4010026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902357" y="6213571"/>
            <a:ext cx="4464496" cy="658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2000">
              <a:spcAft>
                <a:spcPts val="600"/>
              </a:spcAft>
              <a:buClr>
                <a:srgbClr val="FFB200"/>
              </a:buClr>
            </a:pPr>
            <a:r>
              <a:rPr lang="en-US" sz="2400" dirty="0" smtClean="0">
                <a:solidFill>
                  <a:srgbClr val="2BABDE"/>
                </a:solidFill>
                <a:cs typeface="Arial"/>
                <a:hlinkClick r:id="rId4"/>
              </a:rPr>
              <a:t>www.iar.com/armbenchmarks</a:t>
            </a:r>
            <a:endParaRPr lang="en-US" sz="2400" dirty="0" smtClean="0">
              <a:solidFill>
                <a:srgbClr val="2BABDE"/>
              </a:solidFill>
              <a:cs typeface="Arial"/>
            </a:endParaRPr>
          </a:p>
          <a:p>
            <a:pPr marL="72000">
              <a:spcAft>
                <a:spcPts val="600"/>
              </a:spcAft>
              <a:buClr>
                <a:srgbClr val="FFB200"/>
              </a:buClr>
            </a:pPr>
            <a:endParaRPr lang="en-US" sz="2400" dirty="0" smtClean="0">
              <a:solidFill>
                <a:srgbClr val="2BABDE"/>
              </a:solidFill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4887" y="1436583"/>
            <a:ext cx="8712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prstClr val="black"/>
                </a:solidFill>
              </a:rPr>
              <a:t>“Anyone looking at working with a microcontroller based on any of the ARM Cortex-M cores can be sure we are committed to supporting them with high-performance tools, a powerful ecosystem and a passionate support and sales team eager to be of service.” </a:t>
            </a:r>
            <a:r>
              <a:rPr lang="en-US" i="1" dirty="0" smtClean="0">
                <a:solidFill>
                  <a:prstClr val="black"/>
                </a:solidFill>
              </a:rPr>
              <a:t>– </a:t>
            </a:r>
            <a:r>
              <a:rPr lang="en-US" i="1" dirty="0">
                <a:solidFill>
                  <a:prstClr val="black"/>
                </a:solidFill>
              </a:rPr>
              <a:t>Stefan Skarin, CEO, IAR Systems</a:t>
            </a:r>
            <a:endParaRPr lang="sv-SE" i="1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4887" y="2665632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U</a:t>
            </a:r>
            <a:r>
              <a:rPr lang="en-US" dirty="0" smtClean="0">
                <a:solidFill>
                  <a:prstClr val="black"/>
                </a:solidFill>
              </a:rPr>
              <a:t>nbeaten </a:t>
            </a:r>
            <a:r>
              <a:rPr lang="en-US" dirty="0">
                <a:solidFill>
                  <a:prstClr val="black"/>
                </a:solidFill>
              </a:rPr>
              <a:t>performance records for the highly optimizing IAR C/C++ Compiler for microcontrollers based on the ARM Cortex-M processor family</a:t>
            </a:r>
            <a:endParaRPr lang="sv-S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7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2800" dirty="0" smtClean="0"/>
              <a:t>World leader Optimizer</a:t>
            </a:r>
            <a:endParaRPr lang="sv-SE" sz="2800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457200" y="1220756"/>
            <a:ext cx="8229600" cy="55686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US" altLang="sv-SE" sz="2400" dirty="0" smtClean="0"/>
              <a:t>Typically available: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sv-SE" sz="1800" dirty="0" smtClean="0"/>
              <a:t>Minimize code size (“size”)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sv-SE" sz="1800" dirty="0" smtClean="0"/>
              <a:t>Minimize execution time (“speed”)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sv-SE" sz="1800" dirty="0" smtClean="0"/>
              <a:t>Low, Medium, High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sv-SE" sz="1800" dirty="0" smtClean="0"/>
              <a:t>Enable individual transformations</a:t>
            </a:r>
          </a:p>
          <a:p>
            <a:pPr>
              <a:lnSpc>
                <a:spcPct val="110000"/>
              </a:lnSpc>
              <a:defRPr/>
            </a:pPr>
            <a:r>
              <a:rPr lang="en-US" altLang="sv-SE" sz="2400" dirty="0" smtClean="0"/>
              <a:t>Use highest settings!</a:t>
            </a:r>
            <a:endParaRPr lang="en-US" altLang="sv-SE" sz="1800" dirty="0" smtClean="0"/>
          </a:p>
          <a:p>
            <a:pPr>
              <a:lnSpc>
                <a:spcPct val="110000"/>
              </a:lnSpc>
              <a:defRPr/>
            </a:pPr>
            <a:r>
              <a:rPr lang="en-US" altLang="sv-SE" sz="2400" dirty="0" smtClean="0"/>
              <a:t>Settings only approximate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sv-SE" sz="1800" dirty="0" smtClean="0"/>
              <a:t>Best guess by compiler writer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sv-SE" sz="1800" dirty="0" smtClean="0"/>
              <a:t>Test several settings, check the results</a:t>
            </a:r>
          </a:p>
          <a:p>
            <a:pPr lvl="1">
              <a:lnSpc>
                <a:spcPct val="110000"/>
              </a:lnSpc>
              <a:defRPr/>
            </a:pPr>
            <a:r>
              <a:rPr lang="en-US" altLang="sv-SE" sz="1800" dirty="0" smtClean="0"/>
              <a:t>Enable the</a:t>
            </a:r>
            <a:r>
              <a:rPr lang="sv-SE" altLang="sv-SE" sz="1800" dirty="0" smtClean="0"/>
              <a:t> </a:t>
            </a:r>
            <a:r>
              <a:rPr lang="en-US" altLang="sv-SE" sz="1800" dirty="0" smtClean="0"/>
              <a:t>productive transformations</a:t>
            </a:r>
            <a:endParaRPr lang="sv-SE" sz="1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700809"/>
            <a:ext cx="349091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4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7"/>
          </p:nvPr>
        </p:nvSpPr>
        <p:spPr>
          <a:xfrm>
            <a:off x="0" y="1464"/>
            <a:ext cx="8028384" cy="1123279"/>
          </a:xfrm>
        </p:spPr>
        <p:txBody>
          <a:bodyPr/>
          <a:lstStyle/>
          <a:p>
            <a:r>
              <a:rPr lang="sv-SE" dirty="0"/>
              <a:t>IAR EMBEDDED </a:t>
            </a:r>
            <a:r>
              <a:rPr lang="sv-SE" dirty="0" smtClean="0"/>
              <a:t>WORKBENCH – POWERFUL  </a:t>
            </a:r>
            <a:r>
              <a:rPr lang="sv-SE" dirty="0"/>
              <a:t/>
            </a:r>
            <a:br>
              <a:rPr lang="sv-SE" dirty="0"/>
            </a:br>
            <a:r>
              <a:rPr lang="sv-SE" dirty="0"/>
              <a:t>C/C++ COMPILER AND DEBUGGER TOOLCHAIN</a:t>
            </a:r>
          </a:p>
        </p:txBody>
      </p:sp>
      <p:sp>
        <p:nvSpPr>
          <p:cNvPr id="4" name="Rectangle 3"/>
          <p:cNvSpPr/>
          <p:nvPr/>
        </p:nvSpPr>
        <p:spPr>
          <a:xfrm>
            <a:off x="4500449" y="1322924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46,000+ active and global  customers</a:t>
            </a:r>
          </a:p>
          <a:p>
            <a:r>
              <a:rPr lang="sv-SE" dirty="0">
                <a:solidFill>
                  <a:schemeClr val="bg1"/>
                </a:solidFill>
                <a:cs typeface="Arial"/>
              </a:rPr>
              <a:t>95 % recurring customers</a:t>
            </a:r>
          </a:p>
          <a:p>
            <a:r>
              <a:rPr lang="sv-SE" dirty="0">
                <a:solidFill>
                  <a:schemeClr val="bg1"/>
                </a:solidFill>
                <a:cs typeface="Arial"/>
              </a:rPr>
              <a:t>65% customers with more than one product</a:t>
            </a:r>
          </a:p>
          <a:p>
            <a:r>
              <a:rPr lang="sv-SE" dirty="0">
                <a:solidFill>
                  <a:schemeClr val="bg1"/>
                </a:solidFill>
                <a:cs typeface="Arial"/>
              </a:rPr>
              <a:t>22,000+ support agreements worldwide</a:t>
            </a:r>
          </a:p>
          <a:p>
            <a:r>
              <a:rPr lang="sv-SE" dirty="0">
                <a:solidFill>
                  <a:schemeClr val="bg1"/>
                </a:solidFill>
                <a:cs typeface="Arial"/>
              </a:rPr>
              <a:t>200,000+ newsletter subscribers</a:t>
            </a:r>
          </a:p>
          <a:p>
            <a:r>
              <a:rPr lang="sv-SE" dirty="0">
                <a:solidFill>
                  <a:schemeClr val="bg1"/>
                </a:solidFill>
                <a:cs typeface="Arial"/>
              </a:rPr>
              <a:t>100,000+ web visitors</a:t>
            </a:r>
          </a:p>
          <a:p>
            <a:r>
              <a:rPr lang="sv-SE" dirty="0">
                <a:solidFill>
                  <a:schemeClr val="bg1"/>
                </a:solidFill>
                <a:cs typeface="Arial"/>
              </a:rPr>
              <a:t>10,000+ downloads</a:t>
            </a:r>
          </a:p>
          <a:p>
            <a:r>
              <a:rPr lang="sv-SE" dirty="0">
                <a:solidFill>
                  <a:schemeClr val="bg1"/>
                </a:solidFill>
                <a:cs typeface="Arial"/>
              </a:rPr>
              <a:t>200+ partners in ecosystem</a:t>
            </a:r>
          </a:p>
          <a:p>
            <a:r>
              <a:rPr lang="sv-SE" dirty="0">
                <a:solidFill>
                  <a:schemeClr val="bg1"/>
                </a:solidFill>
                <a:cs typeface="Arial"/>
              </a:rPr>
              <a:t>330+ enterprise agreements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110343"/>
            <a:ext cx="9144000" cy="574765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tint val="66000"/>
                  <a:satMod val="160000"/>
                </a:schemeClr>
              </a:gs>
              <a:gs pos="50000">
                <a:schemeClr val="tx1">
                  <a:lumMod val="95000"/>
                  <a:lumOff val="5000"/>
                  <a:tint val="44500"/>
                  <a:satMod val="160000"/>
                </a:schemeClr>
              </a:gs>
              <a:gs pos="100000">
                <a:schemeClr val="tx1">
                  <a:lumMod val="95000"/>
                  <a:lumOff val="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cs typeface="Times New Roman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71972" y="575065"/>
            <a:ext cx="6677441" cy="7324717"/>
            <a:chOff x="2299874" y="470709"/>
            <a:chExt cx="6772575" cy="7429073"/>
          </a:xfrm>
        </p:grpSpPr>
        <p:grpSp>
          <p:nvGrpSpPr>
            <p:cNvPr id="7" name="Group 6"/>
            <p:cNvGrpSpPr/>
            <p:nvPr/>
          </p:nvGrpSpPr>
          <p:grpSpPr>
            <a:xfrm>
              <a:off x="2299874" y="470709"/>
              <a:ext cx="6772575" cy="7429073"/>
              <a:chOff x="1364342" y="471714"/>
              <a:chExt cx="6772575" cy="7429073"/>
            </a:xfrm>
          </p:grpSpPr>
          <p:pic>
            <p:nvPicPr>
              <p:cNvPr id="9" name="Picture 2" descr="C:\Users\Mariegy.IARSYSTEMS\Desktop\SCRENBLACK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4342" y="471714"/>
                <a:ext cx="6772575" cy="7429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Q:\Marketing\Corporate Marketing\C-run\Brochure\C-RUN for ARM brochure\C-RUN_101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5680" y="1726322"/>
                <a:ext cx="5659006" cy="3508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Picture 2" descr="Q:\Marketing\Product Marketing\Screenshots\screenshot_ewrx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941"/>
            <a:stretch/>
          </p:blipFill>
          <p:spPr bwMode="auto">
            <a:xfrm>
              <a:off x="2863252" y="1726322"/>
              <a:ext cx="5645818" cy="3489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125672" y="1184831"/>
            <a:ext cx="4492601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cs typeface="Times New Roman" pitchFamily="18" charset="0"/>
              </a:rPr>
              <a:t>Outstanding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 performance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/>
            </a:r>
            <a:b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</a:b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through sophisticated </a:t>
            </a:r>
            <a:b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</a:b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optimization technology</a:t>
            </a:r>
          </a:p>
          <a:p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Times New Roman" pitchFamily="18" charset="0"/>
            </a:endParaRPr>
          </a:p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Comprehensive </a:t>
            </a:r>
            <a:b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</a:b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debugger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Times New Roman" pitchFamily="18" charset="0"/>
            </a:endParaRPr>
          </a:p>
          <a:p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Times New Roman" pitchFamily="18" charset="0"/>
            </a:endParaRPr>
          </a:p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User-friendly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 features </a:t>
            </a:r>
            <a:b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</a:b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and broad ecosystem</a:t>
            </a:r>
            <a:b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</a:b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integration</a:t>
            </a:r>
          </a:p>
          <a:p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Times New Roman" pitchFamily="18" charset="0"/>
            </a:endParaRP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Global support 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/>
            </a:r>
            <a:b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</a:b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and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training</a:t>
            </a:r>
          </a:p>
          <a:p>
            <a:endParaRPr lang="sv-SE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48197" y="5588397"/>
            <a:ext cx="2612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 smtClean="0">
                <a:solidFill>
                  <a:schemeClr val="accent2">
                    <a:lumMod val="75000"/>
                  </a:schemeClr>
                </a:solidFill>
              </a:rPr>
              <a:t>MISRA-C checker</a:t>
            </a:r>
            <a:br>
              <a:rPr lang="sv-SE" sz="20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sv-SE" sz="2000" b="1" dirty="0" smtClean="0">
                <a:solidFill>
                  <a:srgbClr val="0070C0"/>
                </a:solidFill>
              </a:rPr>
              <a:t>Renesas ABI compliant</a:t>
            </a:r>
          </a:p>
        </p:txBody>
      </p:sp>
      <p:pic>
        <p:nvPicPr>
          <p:cNvPr id="13" name="Picture 5" descr="cmsis_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632" y="5854379"/>
            <a:ext cx="1885367" cy="74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Q:\Marketing\Product Marketing\FS\TUV_SUD_certification_mark\Functional_S\Functional_S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72" y="4874560"/>
            <a:ext cx="1729500" cy="172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64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sv-SE" sz="2800" dirty="0"/>
              <a:t>IAR EMBEDDED WORKBENCH WITH </a:t>
            </a:r>
            <a:r>
              <a:rPr lang="sv-SE" sz="2800" dirty="0" smtClean="0"/>
              <a:t>INTEGRATED ANALYSIS TOOLS</a:t>
            </a:r>
            <a:endParaRPr lang="sv-SE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255418" y="1064474"/>
            <a:ext cx="8699177" cy="1569660"/>
            <a:chOff x="-4474581" y="13726"/>
            <a:chExt cx="8699177" cy="1569660"/>
          </a:xfrm>
        </p:grpSpPr>
        <p:sp>
          <p:nvSpPr>
            <p:cNvPr id="5" name="Rectangle 4"/>
            <p:cNvSpPr/>
            <p:nvPr/>
          </p:nvSpPr>
          <p:spPr>
            <a:xfrm>
              <a:off x="-3788310" y="213781"/>
              <a:ext cx="801290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We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enable </a:t>
              </a:r>
              <a:r>
                <a:rPr 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developers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 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take full control of their development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and gain efficient, adaptable workflows delivering dependable products</a:t>
              </a:r>
              <a:r>
                <a:rPr 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sv-SE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-4474581" y="13726"/>
              <a:ext cx="7496629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sv-SE" sz="9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”</a:t>
              </a:r>
              <a:endParaRPr lang="sv-SE" sz="9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2253013" y="3996608"/>
            <a:ext cx="1836333" cy="118240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sv-SE" sz="1000" dirty="0" smtClean="0"/>
              <a:t>Editor</a:t>
            </a:r>
            <a:br>
              <a:rPr lang="sv-SE" sz="1000" dirty="0" smtClean="0"/>
            </a:br>
            <a:r>
              <a:rPr lang="sv-SE" sz="1000" dirty="0" smtClean="0"/>
              <a:t>Project manager</a:t>
            </a:r>
          </a:p>
          <a:p>
            <a:pPr algn="ctr">
              <a:lnSpc>
                <a:spcPct val="200000"/>
              </a:lnSpc>
            </a:pPr>
            <a:r>
              <a:rPr lang="sv-SE" sz="1000" dirty="0" smtClean="0"/>
              <a:t>Library builder</a:t>
            </a:r>
          </a:p>
          <a:p>
            <a:pPr algn="ctr">
              <a:lnSpc>
                <a:spcPct val="200000"/>
              </a:lnSpc>
            </a:pPr>
            <a:r>
              <a:rPr lang="sv-SE" sz="1000" dirty="0" smtClean="0"/>
              <a:t>Librarian</a:t>
            </a:r>
            <a:endParaRPr lang="sv-SE" sz="1000" dirty="0"/>
          </a:p>
        </p:txBody>
      </p:sp>
      <p:sp>
        <p:nvSpPr>
          <p:cNvPr id="8" name="Rectangle 7"/>
          <p:cNvSpPr/>
          <p:nvPr/>
        </p:nvSpPr>
        <p:spPr>
          <a:xfrm>
            <a:off x="6208191" y="3991573"/>
            <a:ext cx="1836333" cy="118240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sv-SE" sz="900" dirty="0" smtClean="0"/>
              <a:t>Simulator driver</a:t>
            </a:r>
          </a:p>
          <a:p>
            <a:pPr algn="ctr">
              <a:lnSpc>
                <a:spcPct val="200000"/>
              </a:lnSpc>
            </a:pPr>
            <a:r>
              <a:rPr lang="sv-SE" sz="900" dirty="0" smtClean="0"/>
              <a:t>Hardware system </a:t>
            </a:r>
            <a:r>
              <a:rPr lang="sv-SE" sz="900" dirty="0"/>
              <a:t>d</a:t>
            </a:r>
            <a:r>
              <a:rPr lang="sv-SE" sz="900" dirty="0" smtClean="0"/>
              <a:t>rivers</a:t>
            </a:r>
          </a:p>
          <a:p>
            <a:pPr algn="ctr">
              <a:lnSpc>
                <a:spcPct val="200000"/>
              </a:lnSpc>
            </a:pPr>
            <a:r>
              <a:rPr lang="sv-SE" sz="900" dirty="0" smtClean="0"/>
              <a:t>Power debugging</a:t>
            </a:r>
          </a:p>
          <a:p>
            <a:pPr algn="ctr">
              <a:lnSpc>
                <a:spcPct val="200000"/>
              </a:lnSpc>
            </a:pPr>
            <a:r>
              <a:rPr lang="sv-SE" sz="900" dirty="0" smtClean="0"/>
              <a:t>RTOS plug-ins</a:t>
            </a:r>
            <a:endParaRPr lang="sv-SE" sz="900" dirty="0"/>
          </a:p>
        </p:txBody>
      </p:sp>
      <p:sp>
        <p:nvSpPr>
          <p:cNvPr id="9" name="Rectangle 8"/>
          <p:cNvSpPr/>
          <p:nvPr/>
        </p:nvSpPr>
        <p:spPr>
          <a:xfrm>
            <a:off x="4230602" y="3996608"/>
            <a:ext cx="1836333" cy="118240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sv-SE" sz="1100" dirty="0" smtClean="0"/>
              <a:t>IAR C/C++ Compiler</a:t>
            </a:r>
          </a:p>
          <a:p>
            <a:pPr algn="ctr">
              <a:lnSpc>
                <a:spcPct val="200000"/>
              </a:lnSpc>
            </a:pPr>
            <a:r>
              <a:rPr lang="sv-SE" sz="1100" dirty="0" smtClean="0"/>
              <a:t>Assembler</a:t>
            </a:r>
          </a:p>
          <a:p>
            <a:pPr algn="ctr">
              <a:lnSpc>
                <a:spcPct val="200000"/>
              </a:lnSpc>
            </a:pPr>
            <a:r>
              <a:rPr lang="sv-SE" sz="1100" dirty="0" smtClean="0"/>
              <a:t>Linker</a:t>
            </a:r>
          </a:p>
          <a:p>
            <a:pPr algn="ctr">
              <a:lnSpc>
                <a:spcPct val="200000"/>
              </a:lnSpc>
            </a:pPr>
            <a:endParaRPr lang="sv-SE" sz="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253013" y="3107794"/>
            <a:ext cx="1836333" cy="967642"/>
            <a:chOff x="107504" y="2420888"/>
            <a:chExt cx="2808312" cy="792088"/>
          </a:xfr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</p:grpSpPr>
        <p:sp>
          <p:nvSpPr>
            <p:cNvPr id="11" name="Rectangle 10"/>
            <p:cNvSpPr/>
            <p:nvPr/>
          </p:nvSpPr>
          <p:spPr>
            <a:xfrm>
              <a:off x="107504" y="2420888"/>
              <a:ext cx="2808312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2400" b="1" dirty="0" smtClean="0"/>
                <a:t>IDE tools</a:t>
              </a:r>
              <a:endParaRPr lang="sv-SE" sz="2400" b="1" dirty="0"/>
            </a:p>
          </p:txBody>
        </p:sp>
        <p:sp>
          <p:nvSpPr>
            <p:cNvPr id="12" name="Isosceles Triangle 11"/>
            <p:cNvSpPr/>
            <p:nvPr/>
          </p:nvSpPr>
          <p:spPr>
            <a:xfrm rot="10800000">
              <a:off x="1295636" y="2996952"/>
              <a:ext cx="324036" cy="2160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80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208191" y="3107794"/>
            <a:ext cx="1836333" cy="967642"/>
            <a:chOff x="107504" y="2420888"/>
            <a:chExt cx="2808312" cy="792088"/>
          </a:xfr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8100000" scaled="1"/>
            <a:tileRect/>
          </a:gradFill>
        </p:grpSpPr>
        <p:sp>
          <p:nvSpPr>
            <p:cNvPr id="14" name="Rectangle 13"/>
            <p:cNvSpPr/>
            <p:nvPr/>
          </p:nvSpPr>
          <p:spPr>
            <a:xfrm>
              <a:off x="107504" y="2420888"/>
              <a:ext cx="2808312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2400" b="1" dirty="0" smtClean="0"/>
                <a:t>IAR C-SPY Debugger</a:t>
              </a:r>
              <a:endParaRPr lang="sv-SE" sz="2400" b="1" dirty="0"/>
            </a:p>
          </p:txBody>
        </p:sp>
        <p:sp>
          <p:nvSpPr>
            <p:cNvPr id="15" name="Isosceles Triangle 14"/>
            <p:cNvSpPr/>
            <p:nvPr/>
          </p:nvSpPr>
          <p:spPr>
            <a:xfrm rot="10800000">
              <a:off x="1295636" y="2996952"/>
              <a:ext cx="324036" cy="2160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80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30602" y="3107794"/>
            <a:ext cx="1836333" cy="849401"/>
            <a:chOff x="107504" y="1413351"/>
            <a:chExt cx="2808312" cy="1799625"/>
          </a:xfr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5400000" scaled="1"/>
            <a:tileRect/>
          </a:gradFill>
        </p:grpSpPr>
        <p:sp>
          <p:nvSpPr>
            <p:cNvPr id="17" name="Rectangle 16"/>
            <p:cNvSpPr/>
            <p:nvPr/>
          </p:nvSpPr>
          <p:spPr>
            <a:xfrm>
              <a:off x="107504" y="1413351"/>
              <a:ext cx="2808312" cy="15836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2400" b="1" dirty="0" smtClean="0"/>
                <a:t>Build tools</a:t>
              </a:r>
              <a:endParaRPr lang="sv-SE" sz="2400" b="1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10800000">
              <a:off x="1295636" y="2996952"/>
              <a:ext cx="324036" cy="2160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800"/>
            </a:p>
          </p:txBody>
        </p:sp>
      </p:grpSp>
      <p:sp>
        <p:nvSpPr>
          <p:cNvPr id="19" name="Up Arrow Callout 18"/>
          <p:cNvSpPr/>
          <p:nvPr/>
        </p:nvSpPr>
        <p:spPr>
          <a:xfrm rot="5400000">
            <a:off x="270497" y="2630987"/>
            <a:ext cx="2118389" cy="1724294"/>
          </a:xfrm>
          <a:prstGeom prst="upArrowCallout">
            <a:avLst>
              <a:gd name="adj1" fmla="val 26555"/>
              <a:gd name="adj2" fmla="val 25000"/>
              <a:gd name="adj3" fmla="val 25000"/>
              <a:gd name="adj4" fmla="val 6497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sv-SE" dirty="0" smtClean="0"/>
              <a:t>Fully integrated </a:t>
            </a:r>
          </a:p>
          <a:p>
            <a:pPr algn="ctr"/>
            <a:r>
              <a:rPr lang="sv-SE" dirty="0" smtClean="0"/>
              <a:t>runtime and static analysis</a:t>
            </a:r>
            <a:endParaRPr lang="sv-SE" dirty="0"/>
          </a:p>
        </p:txBody>
      </p:sp>
      <p:sp>
        <p:nvSpPr>
          <p:cNvPr id="20" name="Up Arrow Callout 19"/>
          <p:cNvSpPr/>
          <p:nvPr/>
        </p:nvSpPr>
        <p:spPr>
          <a:xfrm>
            <a:off x="5586825" y="5208182"/>
            <a:ext cx="3026614" cy="1234051"/>
          </a:xfrm>
          <a:prstGeom prst="upArrowCallou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Detailed and flexible </a:t>
            </a:r>
          </a:p>
          <a:p>
            <a:pPr algn="ctr"/>
            <a:r>
              <a:rPr lang="sv-SE" dirty="0"/>
              <a:t>r</a:t>
            </a:r>
            <a:r>
              <a:rPr lang="sv-SE" dirty="0" smtClean="0"/>
              <a:t>untime error information</a:t>
            </a:r>
            <a:endParaRPr lang="sv-SE" dirty="0"/>
          </a:p>
        </p:txBody>
      </p:sp>
      <p:sp>
        <p:nvSpPr>
          <p:cNvPr id="21" name="Down Arrow Callout 20"/>
          <p:cNvSpPr/>
          <p:nvPr/>
        </p:nvSpPr>
        <p:spPr>
          <a:xfrm>
            <a:off x="2253014" y="2128080"/>
            <a:ext cx="5791510" cy="1212622"/>
          </a:xfrm>
          <a:prstGeom prst="downArrowCallou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200" dirty="0"/>
              <a:t>Maximized performance by compiler </a:t>
            </a:r>
            <a:r>
              <a:rPr lang="sv-SE" sz="2200" dirty="0" smtClean="0"/>
              <a:t>experts</a:t>
            </a:r>
            <a:endParaRPr lang="sv-SE" sz="2200" dirty="0"/>
          </a:p>
        </p:txBody>
      </p:sp>
      <p:sp>
        <p:nvSpPr>
          <p:cNvPr id="23" name="Up Arrow Callout 22"/>
          <p:cNvSpPr/>
          <p:nvPr/>
        </p:nvSpPr>
        <p:spPr>
          <a:xfrm>
            <a:off x="1622558" y="5231220"/>
            <a:ext cx="3026614" cy="1234051"/>
          </a:xfrm>
          <a:prstGeom prst="upArrowCallou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Detailed and flexible static analysis results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3176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AR_template 2015">
  <a:themeElements>
    <a:clrScheme name="IAR Systems">
      <a:dk1>
        <a:sysClr val="windowText" lastClr="000000"/>
      </a:dk1>
      <a:lt1>
        <a:sysClr val="window" lastClr="FFFFFF"/>
      </a:lt1>
      <a:dk2>
        <a:srgbClr val="FF6600"/>
      </a:dk2>
      <a:lt2>
        <a:srgbClr val="EEEEEE"/>
      </a:lt2>
      <a:accent1>
        <a:srgbClr val="FFB200"/>
      </a:accent1>
      <a:accent2>
        <a:srgbClr val="C42313"/>
      </a:accent2>
      <a:accent3>
        <a:srgbClr val="2BABDE"/>
      </a:accent3>
      <a:accent4>
        <a:srgbClr val="AEC237"/>
      </a:accent4>
      <a:accent5>
        <a:srgbClr val="005A83"/>
      </a:accent5>
      <a:accent6>
        <a:srgbClr val="767537"/>
      </a:accent6>
      <a:hlink>
        <a:srgbClr val="0000FF"/>
      </a:hlink>
      <a:folHlink>
        <a:srgbClr val="800080"/>
      </a:folHlink>
    </a:clrScheme>
    <a:fontScheme name="IAR System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IAR_template 2015</Template>
  <TotalTime>8968</TotalTime>
  <Words>2088</Words>
  <Application>Microsoft Office PowerPoint</Application>
  <PresentationFormat>‫הצגה על המסך (4:3)</PresentationFormat>
  <Paragraphs>664</Paragraphs>
  <Slides>41</Slides>
  <Notes>27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41</vt:i4>
      </vt:variant>
    </vt:vector>
  </HeadingPairs>
  <TitlesOfParts>
    <vt:vector size="42" baseType="lpstr">
      <vt:lpstr>IAR_template 2015</vt:lpstr>
      <vt:lpstr>Ohad Beit-on – VP sales at Sightsys  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World leader Optimizer</vt:lpstr>
      <vt:lpstr>מצגת של PowerPoint</vt:lpstr>
      <vt:lpstr>מצגת של PowerPoint</vt:lpstr>
      <vt:lpstr>מצגת של PowerPoint</vt:lpstr>
      <vt:lpstr>מצגת של PowerPoint</vt:lpstr>
      <vt:lpstr>Launcher</vt:lpstr>
      <vt:lpstr>Preferences</vt:lpstr>
      <vt:lpstr>מצגת של PowerPoint</vt:lpstr>
      <vt:lpstr>מצגת של PowerPoint</vt:lpstr>
      <vt:lpstr>מצגת של PowerPoint</vt:lpstr>
      <vt:lpstr>מצגת של PowerPoint</vt:lpstr>
      <vt:lpstr>Comprehensive debugger</vt:lpstr>
      <vt:lpstr>מצגת של PowerPoint</vt:lpstr>
      <vt:lpstr>מצגת של PowerPoint</vt:lpstr>
      <vt:lpstr>Breakpoints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8.10 - Updated IDE look and feel</vt:lpstr>
      <vt:lpstr>CMSIS-Pack support</vt:lpstr>
      <vt:lpstr>Trace filtering and navigation</vt:lpstr>
      <vt:lpstr>C11 and C++14 language standard support</vt:lpstr>
      <vt:lpstr>מצגת של PowerPoint</vt:lpstr>
      <vt:lpstr>מצגת של PowerPoint</vt:lpstr>
      <vt:lpstr>מצגת של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Fanny Nordlöf</dc:creator>
  <cp:lastModifiedBy>Ohad Beit-On</cp:lastModifiedBy>
  <cp:revision>279</cp:revision>
  <cp:lastPrinted>2015-12-07T06:51:06Z</cp:lastPrinted>
  <dcterms:created xsi:type="dcterms:W3CDTF">2015-02-09T11:23:16Z</dcterms:created>
  <dcterms:modified xsi:type="dcterms:W3CDTF">2017-05-17T07:12:23Z</dcterms:modified>
</cp:coreProperties>
</file>